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8" r:id="rId1"/>
    <p:sldMasterId id="2147483782" r:id="rId2"/>
    <p:sldMasterId id="2147483794" r:id="rId3"/>
  </p:sldMasterIdLst>
  <p:sldIdLst>
    <p:sldId id="256" r:id="rId4"/>
    <p:sldId id="402" r:id="rId5"/>
    <p:sldId id="403" r:id="rId6"/>
    <p:sldId id="409" r:id="rId7"/>
    <p:sldId id="410" r:id="rId8"/>
    <p:sldId id="411" r:id="rId9"/>
    <p:sldId id="412" r:id="rId10"/>
    <p:sldId id="414" r:id="rId11"/>
    <p:sldId id="413" r:id="rId12"/>
    <p:sldId id="415" r:id="rId13"/>
    <p:sldId id="416" r:id="rId14"/>
    <p:sldId id="417" r:id="rId15"/>
    <p:sldId id="418" r:id="rId16"/>
    <p:sldId id="419" r:id="rId17"/>
    <p:sldId id="383" r:id="rId18"/>
    <p:sldId id="374" r:id="rId19"/>
    <p:sldId id="359" r:id="rId20"/>
    <p:sldId id="360" r:id="rId21"/>
    <p:sldId id="365" r:id="rId22"/>
    <p:sldId id="367" r:id="rId23"/>
    <p:sldId id="368" r:id="rId24"/>
    <p:sldId id="370" r:id="rId25"/>
    <p:sldId id="371" r:id="rId26"/>
    <p:sldId id="372" r:id="rId27"/>
    <p:sldId id="363" r:id="rId28"/>
    <p:sldId id="361" r:id="rId29"/>
    <p:sldId id="362" r:id="rId30"/>
    <p:sldId id="364" r:id="rId31"/>
    <p:sldId id="369" r:id="rId32"/>
    <p:sldId id="366" r:id="rId33"/>
    <p:sldId id="377" r:id="rId34"/>
    <p:sldId id="373" r:id="rId35"/>
    <p:sldId id="375" r:id="rId36"/>
    <p:sldId id="378" r:id="rId37"/>
    <p:sldId id="380" r:id="rId38"/>
    <p:sldId id="381" r:id="rId39"/>
    <p:sldId id="382" r:id="rId40"/>
    <p:sldId id="406" r:id="rId41"/>
    <p:sldId id="379" r:id="rId42"/>
    <p:sldId id="385" r:id="rId43"/>
    <p:sldId id="384" r:id="rId44"/>
    <p:sldId id="422" r:id="rId45"/>
    <p:sldId id="386" r:id="rId46"/>
    <p:sldId id="392" r:id="rId47"/>
    <p:sldId id="394" r:id="rId48"/>
    <p:sldId id="395" r:id="rId49"/>
    <p:sldId id="389" r:id="rId50"/>
    <p:sldId id="397" r:id="rId51"/>
    <p:sldId id="396" r:id="rId52"/>
    <p:sldId id="391" r:id="rId53"/>
    <p:sldId id="390" r:id="rId54"/>
    <p:sldId id="388" r:id="rId55"/>
    <p:sldId id="387" r:id="rId56"/>
    <p:sldId id="405" r:id="rId57"/>
    <p:sldId id="398" r:id="rId58"/>
    <p:sldId id="399" r:id="rId59"/>
    <p:sldId id="393" r:id="rId60"/>
    <p:sldId id="408" r:id="rId61"/>
    <p:sldId id="401" r:id="rId62"/>
    <p:sldId id="404" r:id="rId63"/>
    <p:sldId id="420" r:id="rId64"/>
    <p:sldId id="400" r:id="rId65"/>
    <p:sldId id="421" r:id="rId6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4EB3C7"/>
    <a:srgbClr val="91B569"/>
    <a:srgbClr val="FFFFFF"/>
    <a:srgbClr val="F1DBDB"/>
    <a:srgbClr val="FAF0F0"/>
    <a:srgbClr val="92D050"/>
    <a:srgbClr val="792153"/>
    <a:srgbClr val="8911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3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0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4/19/2017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676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075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586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D1AA-0454-4F4C-BA53-B2BC8C932E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EC50-4E16-47B0-9C0B-672778868E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659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D1AA-0454-4F4C-BA53-B2BC8C932E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EC50-4E16-47B0-9C0B-672778868E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257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D1AA-0454-4F4C-BA53-B2BC8C932E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EC50-4E16-47B0-9C0B-672778868E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321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D1AA-0454-4F4C-BA53-B2BC8C932E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EC50-4E16-47B0-9C0B-672778868E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114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D1AA-0454-4F4C-BA53-B2BC8C932E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EC50-4E16-47B0-9C0B-672778868E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0615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D1AA-0454-4F4C-BA53-B2BC8C932E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EC50-4E16-47B0-9C0B-672778868E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0485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D1AA-0454-4F4C-BA53-B2BC8C932E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EC50-4E16-47B0-9C0B-672778868E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9625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D1AA-0454-4F4C-BA53-B2BC8C932E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EC50-4E16-47B0-9C0B-672778868E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023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996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D1AA-0454-4F4C-BA53-B2BC8C932E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EC50-4E16-47B0-9C0B-672778868E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858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D1AA-0454-4F4C-BA53-B2BC8C932E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EC50-4E16-47B0-9C0B-672778868E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0957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D1AA-0454-4F4C-BA53-B2BC8C932E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EC50-4E16-47B0-9C0B-672778868E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917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D1AA-0454-4F4C-BA53-B2BC8C932E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EC50-4E16-47B0-9C0B-672778868E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0990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D1AA-0454-4F4C-BA53-B2BC8C932E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EC50-4E16-47B0-9C0B-672778868E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611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D1AA-0454-4F4C-BA53-B2BC8C932E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EC50-4E16-47B0-9C0B-672778868E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412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D1AA-0454-4F4C-BA53-B2BC8C932E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EC50-4E16-47B0-9C0B-672778868E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785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D1AA-0454-4F4C-BA53-B2BC8C932E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EC50-4E16-47B0-9C0B-672778868E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4048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D1AA-0454-4F4C-BA53-B2BC8C932E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EC50-4E16-47B0-9C0B-672778868E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7915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D1AA-0454-4F4C-BA53-B2BC8C932E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EC50-4E16-47B0-9C0B-672778868E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76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7582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D1AA-0454-4F4C-BA53-B2BC8C932E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EC50-4E16-47B0-9C0B-672778868E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8701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D1AA-0454-4F4C-BA53-B2BC8C932E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EC50-4E16-47B0-9C0B-672778868E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0866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D1AA-0454-4F4C-BA53-B2BC8C932E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EC50-4E16-47B0-9C0B-672778868E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7005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D1AA-0454-4F4C-BA53-B2BC8C932E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EC50-4E16-47B0-9C0B-672778868E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4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377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4/19/2017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470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951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714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974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4509A250-FF31-4206-8172-F9D3106AACB1}" type="datetimeFigureOut">
              <a:rPr lang="en-US" smtClean="0"/>
              <a:t>4/19/2017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837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4/19/2017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816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5C2D1AA-0454-4F4C-BA53-B2BC8C932E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19.04.2017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1D8EC50-4E16-47B0-9C0B-672778868E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22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5C2D1AA-0454-4F4C-BA53-B2BC8C932E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19.04.2017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1D8EC50-4E16-47B0-9C0B-672778868E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733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hyperlink" Target="https://vk.com/cleverence" TargetMode="External"/><Relationship Id="rId2" Type="http://schemas.openxmlformats.org/officeDocument/2006/relationships/hyperlink" Target="http://www.youtube.com/c/cleverencetv" TargetMode="Externa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5" Type="http://schemas.openxmlformats.org/officeDocument/2006/relationships/hyperlink" Target="https://www.facebook.com/cleverencesoft/?ref=aymt_homepage_panel" TargetMode="External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3504" y="761040"/>
            <a:ext cx="10610365" cy="3352800"/>
          </a:xfrm>
        </p:spPr>
        <p:txBody>
          <a:bodyPr/>
          <a:lstStyle/>
          <a:p>
            <a:r>
              <a:rPr lang="ru-RU" sz="6000" b="1" dirty="0" smtClean="0">
                <a:solidFill>
                  <a:srgbClr val="F1DBDB"/>
                </a:solidFill>
                <a:latin typeface="Corbel" panose="020B0503020204020204" pitchFamily="34" charset="0"/>
              </a:rPr>
              <a:t>Клеверенс </a:t>
            </a:r>
            <a:r>
              <a:rPr lang="ru-RU" sz="6000" b="1" dirty="0" smtClean="0">
                <a:latin typeface="Corbel" panose="020B0503020204020204" pitchFamily="34" charset="0"/>
              </a:rPr>
              <a:t/>
            </a:r>
            <a:br>
              <a:rPr lang="ru-RU" sz="6000" b="1" dirty="0" smtClean="0">
                <a:latin typeface="Corbel" panose="020B0503020204020204" pitchFamily="34" charset="0"/>
              </a:rPr>
            </a:br>
            <a:r>
              <a:rPr lang="ru-RU" sz="6000" b="1" dirty="0">
                <a:latin typeface="Corbel" panose="020B0503020204020204" pitchFamily="34" charset="0"/>
              </a:rPr>
              <a:t>Новые вызовы, </a:t>
            </a:r>
            <a:r>
              <a:rPr lang="ru-RU" sz="6000" b="1" dirty="0" smtClean="0">
                <a:latin typeface="Corbel" panose="020B0503020204020204" pitchFamily="34" charset="0"/>
              </a:rPr>
              <a:t/>
            </a:r>
            <a:br>
              <a:rPr lang="ru-RU" sz="6000" b="1" dirty="0" smtClean="0">
                <a:latin typeface="Corbel" panose="020B0503020204020204" pitchFamily="34" charset="0"/>
              </a:rPr>
            </a:br>
            <a:r>
              <a:rPr lang="ru-RU" sz="6000" b="1" dirty="0" smtClean="0">
                <a:latin typeface="Corbel" panose="020B0503020204020204" pitchFamily="34" charset="0"/>
              </a:rPr>
              <a:t>новые </a:t>
            </a:r>
            <a:r>
              <a:rPr lang="ru-RU" sz="6000" b="1" dirty="0">
                <a:latin typeface="Corbel" panose="020B0503020204020204" pitchFamily="34" charset="0"/>
              </a:rPr>
              <a:t>возможности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8270" y="4472247"/>
            <a:ext cx="10165200" cy="1606819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2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Инициативы государства и бизнеса, </a:t>
            </a:r>
            <a:endParaRPr lang="ru-RU" dirty="0" smtClean="0">
              <a:solidFill>
                <a:schemeClr val="accent2">
                  <a:lumMod val="20000"/>
                  <a:lumOff val="80000"/>
                </a:schemeClr>
              </a:solidFill>
              <a:latin typeface="Corbel" panose="020B0503020204020204" pitchFamily="34" charset="0"/>
            </a:endParaRPr>
          </a:p>
          <a:p>
            <a:r>
              <a:rPr lang="ru-RU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готовность </a:t>
            </a:r>
            <a:r>
              <a:rPr lang="ru-RU" dirty="0">
                <a:solidFill>
                  <a:schemeClr val="accent2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номер один</a:t>
            </a:r>
          </a:p>
        </p:txBody>
      </p:sp>
    </p:spTree>
    <p:extLst>
      <p:ext uri="{BB962C8B-B14F-4D97-AF65-F5344CB8AC3E}">
        <p14:creationId xmlns:p14="http://schemas.microsoft.com/office/powerpoint/2010/main" val="372292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1252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По «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Mobile SMARTS: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Курьеру»</a:t>
            </a:r>
            <a:br>
              <a:rPr lang="ru-RU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будет отдельная презентация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04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Мобильные продажи 54-ФЗ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 54-ФЗ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9882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399"/>
            <a:ext cx="12192000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5918200"/>
            <a:ext cx="12192000" cy="939800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Новая старая тема: оплата внутри магазина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476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Всё просто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40571" y="5758518"/>
            <a:ext cx="49855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Магазин 15 + мобильная касса</a:t>
            </a:r>
          </a:p>
        </p:txBody>
      </p:sp>
      <p:pic>
        <p:nvPicPr>
          <p:cNvPr id="5" name="Picture 4" descr="http://www.cleverence.ru/upload/iblock/8ef/8efa12dd9c05facf6572880adf369a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546" y="2167354"/>
            <a:ext cx="33813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Крест 5"/>
          <p:cNvSpPr/>
          <p:nvPr/>
        </p:nvSpPr>
        <p:spPr>
          <a:xfrm>
            <a:off x="5943600" y="3073400"/>
            <a:ext cx="774700" cy="774700"/>
          </a:xfrm>
          <a:prstGeom prst="plus">
            <a:avLst>
              <a:gd name="adj" fmla="val 3811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http://www.clipartbest.com/cliparts/acq/xx8/acqxx8oG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2260600"/>
            <a:ext cx="2615406" cy="261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65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Для кого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33400" indent="-533400">
              <a:lnSpc>
                <a:spcPct val="150000"/>
              </a:lnSpc>
            </a:pPr>
            <a:r>
              <a:rPr lang="ru-RU" sz="4400" dirty="0"/>
              <a:t>Косметика</a:t>
            </a:r>
          </a:p>
          <a:p>
            <a:pPr marL="533400" indent="-533400">
              <a:lnSpc>
                <a:spcPct val="150000"/>
              </a:lnSpc>
            </a:pPr>
            <a:r>
              <a:rPr lang="ru-RU" sz="4400" dirty="0" smtClean="0"/>
              <a:t>Магазины одежды</a:t>
            </a:r>
          </a:p>
          <a:p>
            <a:pPr marL="533400" indent="-533400">
              <a:lnSpc>
                <a:spcPct val="150000"/>
              </a:lnSpc>
            </a:pPr>
            <a:r>
              <a:rPr lang="ru-RU" sz="4400" dirty="0" smtClean="0"/>
              <a:t>Продажа по образцам</a:t>
            </a:r>
          </a:p>
        </p:txBody>
      </p:sp>
    </p:spTree>
    <p:extLst>
      <p:ext uri="{BB962C8B-B14F-4D97-AF65-F5344CB8AC3E}">
        <p14:creationId xmlns:p14="http://schemas.microsoft.com/office/powerpoint/2010/main" val="2684201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Вопросы?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441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Национальная система маркировки товаров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Тотальная маркировка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578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079252"/>
            <a:ext cx="12192000" cy="778747"/>
          </a:xfrm>
          <a:solidFill>
            <a:schemeClr val="bg1"/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ru-RU" dirty="0" smtClean="0"/>
              <a:t>Проект федерального закона от 20 октября 2016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88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подпадет?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кожа</a:t>
            </a:r>
            <a:r>
              <a:rPr lang="ru-RU" dirty="0" smtClean="0"/>
              <a:t>,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обувь</a:t>
            </a:r>
            <a:r>
              <a:rPr lang="ru-RU" dirty="0" smtClean="0"/>
              <a:t>, 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спецодежда</a:t>
            </a:r>
            <a:r>
              <a:rPr lang="ru-RU" dirty="0" smtClean="0"/>
              <a:t>, </a:t>
            </a:r>
            <a:r>
              <a:rPr lang="ru-RU" dirty="0" smtClean="0">
                <a:solidFill>
                  <a:srgbClr val="7030A0"/>
                </a:solidFill>
              </a:rPr>
              <a:t>детская одежда</a:t>
            </a:r>
            <a:r>
              <a:rPr lang="ru-RU" dirty="0" smtClean="0"/>
              <a:t>, 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вся одежда и текстиль</a:t>
            </a:r>
            <a:r>
              <a:rPr lang="ru-RU" dirty="0" smtClean="0"/>
              <a:t>, </a:t>
            </a:r>
            <a:r>
              <a:rPr lang="ru-RU" dirty="0" smtClean="0">
                <a:solidFill>
                  <a:srgbClr val="FF0000"/>
                </a:solidFill>
              </a:rPr>
              <a:t>детские игрушки</a:t>
            </a:r>
            <a:r>
              <a:rPr lang="ru-RU" dirty="0" smtClean="0"/>
              <a:t>, </a:t>
            </a:r>
            <a:r>
              <a:rPr lang="ru-RU" dirty="0" smtClean="0">
                <a:solidFill>
                  <a:srgbClr val="FFC000"/>
                </a:solidFill>
              </a:rPr>
              <a:t>лес кругляк</a:t>
            </a:r>
            <a:r>
              <a:rPr lang="ru-RU" dirty="0" smtClean="0"/>
              <a:t>, шины,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лекарства</a:t>
            </a:r>
            <a:r>
              <a:rPr lang="ru-RU" dirty="0" smtClean="0"/>
              <a:t>,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сигареты</a:t>
            </a:r>
            <a:r>
              <a:rPr lang="ru-RU" dirty="0" smtClean="0"/>
              <a:t>,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цифровая техника</a:t>
            </a:r>
            <a:r>
              <a:rPr lang="ru-RU" dirty="0" smtClean="0"/>
              <a:t>, </a:t>
            </a:r>
            <a:r>
              <a:rPr lang="ru-RU" dirty="0" smtClean="0">
                <a:solidFill>
                  <a:srgbClr val="C00000"/>
                </a:solidFill>
              </a:rPr>
              <a:t>автозапчасти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b="1" dirty="0" smtClean="0"/>
              <a:t>+ еще 50 категорий товаров</a:t>
            </a:r>
            <a:r>
              <a:rPr lang="ru-RU" dirty="0" smtClean="0"/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ru-RU" dirty="0"/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>
                <a:solidFill>
                  <a:srgbClr val="00B050"/>
                </a:solidFill>
              </a:rPr>
              <a:t>На самом деле подпадает всё.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35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31825" indent="-631825">
              <a:lnSpc>
                <a:spcPct val="250000"/>
              </a:lnSpc>
              <a:buFont typeface="Wingdings 3" panose="05040102010807070707" pitchFamily="18" charset="2"/>
              <a:buChar char="â"/>
            </a:pPr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Пилотная маркировка на узком рынке</a:t>
            </a:r>
          </a:p>
          <a:p>
            <a:pPr marL="631825" indent="-631825">
              <a:lnSpc>
                <a:spcPct val="250000"/>
              </a:lnSpc>
              <a:buFont typeface="Wingdings 3" panose="05040102010807070707" pitchFamily="18" charset="2"/>
              <a:buChar char="â"/>
            </a:pPr>
            <a:r>
              <a:rPr lang="ru-RU" dirty="0" smtClean="0">
                <a:solidFill>
                  <a:srgbClr val="00B050"/>
                </a:solidFill>
              </a:rPr>
              <a:t>Перевод пилотного проекта в обязательный</a:t>
            </a:r>
          </a:p>
          <a:p>
            <a:pPr marL="631825" indent="-631825">
              <a:lnSpc>
                <a:spcPct val="250000"/>
              </a:lnSpc>
              <a:buFont typeface="Wingdings 3" panose="05040102010807070707" pitchFamily="18" charset="2"/>
              <a:buChar char="â"/>
            </a:pPr>
            <a:r>
              <a:rPr lang="ru-RU" dirty="0" smtClean="0"/>
              <a:t>Оценка результата, выбор новых целей</a:t>
            </a:r>
            <a:endParaRPr lang="ru-RU" dirty="0"/>
          </a:p>
          <a:p>
            <a:pPr marL="631825" indent="-631825">
              <a:lnSpc>
                <a:spcPct val="250000"/>
              </a:lnSpc>
              <a:buFont typeface="Wingdings 3" panose="05040102010807070707" pitchFamily="18" charset="2"/>
              <a:buChar char="â"/>
            </a:pPr>
            <a:endParaRPr lang="ru-RU" dirty="0" smtClean="0"/>
          </a:p>
          <a:p>
            <a:pPr>
              <a:lnSpc>
                <a:spcPct val="250000"/>
              </a:lnSpc>
              <a:buFont typeface="Wingdings 3" panose="05040102010807070707" pitchFamily="18" charset="2"/>
              <a:buChar char="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997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5590182"/>
          </a:xfrm>
        </p:spPr>
        <p:txBody>
          <a:bodyPr/>
          <a:lstStyle/>
          <a:p>
            <a:pPr algn="ctr"/>
            <a:r>
              <a:rPr lang="ru-RU" dirty="0" smtClean="0"/>
              <a:t>Государство подкидывает инициатив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43051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Ключевое во всём проекте</a:t>
            </a:r>
            <a:endParaRPr lang="ru-RU" dirty="0"/>
          </a:p>
        </p:txBody>
      </p:sp>
      <p:sp>
        <p:nvSpPr>
          <p:cNvPr id="12" name="AutoShape 10" descr="Image result for retail clipart black and wh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2" descr="Image result for retail clipart black and wh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297204" y="4825067"/>
            <a:ext cx="920890" cy="3213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Фабрика</a:t>
            </a:r>
            <a:endParaRPr lang="ru-RU" dirty="0"/>
          </a:p>
        </p:txBody>
      </p:sp>
      <p:pic>
        <p:nvPicPr>
          <p:cNvPr id="4098" name="Picture 2" descr="Image result for factory 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74" y="3539021"/>
            <a:ext cx="1234949" cy="110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239" y="3560182"/>
            <a:ext cx="1060896" cy="106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592" y="3527970"/>
            <a:ext cx="1060896" cy="106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411" y="3858559"/>
            <a:ext cx="868878" cy="8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489143" y="4825067"/>
            <a:ext cx="1416625" cy="3213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Дистрибутор 1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5653686" y="4825067"/>
            <a:ext cx="1448707" cy="3213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Дистрибутор 2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8229781" y="4825067"/>
            <a:ext cx="896508" cy="3213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Магазин</a:t>
            </a:r>
            <a:endParaRPr lang="ru-RU" dirty="0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2606886" y="4058418"/>
            <a:ext cx="751468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4905769" y="4090630"/>
            <a:ext cx="751468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7237256" y="4191030"/>
            <a:ext cx="751468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кругленная соединительная линия 17"/>
          <p:cNvCxnSpPr/>
          <p:nvPr/>
        </p:nvCxnSpPr>
        <p:spPr>
          <a:xfrm rot="16200000" flipV="1">
            <a:off x="2814027" y="2458078"/>
            <a:ext cx="21161" cy="2160944"/>
          </a:xfrm>
          <a:prstGeom prst="curvedConnector3">
            <a:avLst>
              <a:gd name="adj1" fmla="val 5113364"/>
            </a:avLst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кругленная соединительная линия 36"/>
          <p:cNvCxnSpPr/>
          <p:nvPr/>
        </p:nvCxnSpPr>
        <p:spPr>
          <a:xfrm rot="16200000" flipV="1">
            <a:off x="5269629" y="2760280"/>
            <a:ext cx="23746" cy="1623550"/>
          </a:xfrm>
          <a:prstGeom prst="curvedConnector3">
            <a:avLst>
              <a:gd name="adj1" fmla="val 5113364"/>
            </a:avLst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кругленная соединительная линия 38"/>
          <p:cNvCxnSpPr/>
          <p:nvPr/>
        </p:nvCxnSpPr>
        <p:spPr>
          <a:xfrm rot="16200000" flipV="1">
            <a:off x="7773208" y="2702848"/>
            <a:ext cx="23746" cy="1785904"/>
          </a:xfrm>
          <a:prstGeom prst="curvedConnector3">
            <a:avLst>
              <a:gd name="adj1" fmla="val 5113364"/>
            </a:avLst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906" y="3756196"/>
            <a:ext cx="943086" cy="92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" name="Прямая со стрелкой 40"/>
          <p:cNvCxnSpPr/>
          <p:nvPr/>
        </p:nvCxnSpPr>
        <p:spPr>
          <a:xfrm>
            <a:off x="9279629" y="4226644"/>
            <a:ext cx="751468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0071651" y="4870210"/>
            <a:ext cx="1159580" cy="3213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Покупатель</a:t>
            </a:r>
            <a:endParaRPr lang="ru-RU" dirty="0"/>
          </a:p>
        </p:txBody>
      </p:sp>
      <p:cxnSp>
        <p:nvCxnSpPr>
          <p:cNvPr id="44" name="Скругленная соединительная линия 43"/>
          <p:cNvCxnSpPr/>
          <p:nvPr/>
        </p:nvCxnSpPr>
        <p:spPr>
          <a:xfrm rot="16200000" flipV="1">
            <a:off x="9781513" y="2872099"/>
            <a:ext cx="26123" cy="1623549"/>
          </a:xfrm>
          <a:prstGeom prst="curvedConnector3">
            <a:avLst>
              <a:gd name="adj1" fmla="val 5113364"/>
            </a:avLst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950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 подробнее?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Национальная </a:t>
            </a:r>
            <a:r>
              <a:rPr lang="ru-RU" dirty="0"/>
              <a:t>система </a:t>
            </a:r>
            <a:r>
              <a:rPr lang="ru-RU" dirty="0" err="1"/>
              <a:t>прослеживаемости</a:t>
            </a:r>
            <a:r>
              <a:rPr lang="ru-RU" dirty="0"/>
              <a:t> оборота товаров </a:t>
            </a:r>
            <a:r>
              <a:rPr lang="ru-RU" dirty="0" smtClean="0"/>
              <a:t>в Российской Федерации.</a:t>
            </a:r>
          </a:p>
          <a:p>
            <a:pPr marL="0" indent="0">
              <a:lnSpc>
                <a:spcPct val="150000"/>
              </a:lnSpc>
              <a:buNone/>
            </a:pPr>
            <a:endParaRPr lang="ru-RU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Не </a:t>
            </a:r>
            <a:r>
              <a:rPr lang="ru-RU" dirty="0"/>
              <a:t>просто идентификация товара, </a:t>
            </a:r>
            <a:r>
              <a:rPr lang="ru-RU" dirty="0" smtClean="0"/>
              <a:t>а </a:t>
            </a:r>
            <a:r>
              <a:rPr lang="ru-RU" b="1" dirty="0"/>
              <a:t>прежде всего система </a:t>
            </a:r>
            <a:r>
              <a:rPr lang="ru-RU" b="1" dirty="0" err="1"/>
              <a:t>прослеживаемости</a:t>
            </a:r>
            <a:r>
              <a:rPr lang="ru-RU" b="1" dirty="0"/>
              <a:t> </a:t>
            </a:r>
            <a:r>
              <a:rPr lang="ru-RU" dirty="0" smtClean="0"/>
              <a:t>на </a:t>
            </a:r>
            <a:r>
              <a:rPr lang="ru-RU" dirty="0"/>
              <a:t>всех этапах: от производства или ввоза на территорию страны </a:t>
            </a:r>
            <a:r>
              <a:rPr lang="ru-RU" dirty="0" smtClean="0"/>
              <a:t>до продажи </a:t>
            </a:r>
            <a:r>
              <a:rPr lang="ru-RU" dirty="0"/>
              <a:t>потребителю</a:t>
            </a:r>
            <a:r>
              <a:rPr lang="ru-RU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729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Это позволяет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В </a:t>
            </a:r>
            <a:r>
              <a:rPr lang="ru-RU" dirty="0" err="1" smtClean="0"/>
              <a:t>онлайне</a:t>
            </a:r>
            <a:r>
              <a:rPr lang="ru-RU" dirty="0" smtClean="0"/>
              <a:t> фиксировать дубликаты (подделки) маркировки.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Видеть расходы населения в разрезе конкретных товаров.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Собирать НДФЛ напрямую с физлиц!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Ввести НРФЛ (налог на расходы)!!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Много другого интересного!!!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479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84200"/>
            <a:ext cx="10515600" cy="5592763"/>
          </a:xfrm>
        </p:spPr>
        <p:txBody>
          <a:bodyPr anchor="ctr"/>
          <a:lstStyle/>
          <a:p>
            <a:pPr marL="0" indent="0" algn="ctr">
              <a:buNone/>
            </a:pPr>
            <a:r>
              <a:rPr lang="ru-RU" i="1" dirty="0" smtClean="0"/>
              <a:t>По сути – уникальный по масштабам проект!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411998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>
                <a:solidFill>
                  <a:srgbClr val="00B050"/>
                </a:solidFill>
              </a:rPr>
              <a:t>Выявлять </a:t>
            </a:r>
            <a:r>
              <a:rPr lang="ru-RU" dirty="0">
                <a:solidFill>
                  <a:srgbClr val="00B050"/>
                </a:solidFill>
              </a:rPr>
              <a:t>и пресекать существующие схемы уклонения от уплаты таможенных и налоговых платежей. </a:t>
            </a:r>
          </a:p>
        </p:txBody>
      </p:sp>
    </p:spTree>
    <p:extLst>
      <p:ext uri="{BB962C8B-B14F-4D97-AF65-F5344CB8AC3E}">
        <p14:creationId xmlns:p14="http://schemas.microsoft.com/office/powerpoint/2010/main" val="154806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Сроки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14400" y="4000500"/>
            <a:ext cx="10680700" cy="7620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316047" y="4268232"/>
            <a:ext cx="152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 </a:t>
            </a:r>
            <a:r>
              <a:rPr lang="ru-RU" b="1" dirty="0" smtClean="0"/>
              <a:t>января 2018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55235" y="4273392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 июля 2017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917436" y="4268232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2018-2021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15737" y="3911600"/>
            <a:ext cx="127000" cy="2540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08870" y="3912632"/>
            <a:ext cx="127000" cy="2540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387336" y="3911600"/>
            <a:ext cx="127000" cy="2540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Выноска 1 (с границей) 14"/>
          <p:cNvSpPr/>
          <p:nvPr/>
        </p:nvSpPr>
        <p:spPr>
          <a:xfrm>
            <a:off x="5291761" y="2448052"/>
            <a:ext cx="2492575" cy="994680"/>
          </a:xfrm>
          <a:prstGeom prst="accentCallout1">
            <a:avLst>
              <a:gd name="adj1" fmla="val 45699"/>
              <a:gd name="adj2" fmla="val -8333"/>
              <a:gd name="adj3" fmla="val 151863"/>
              <a:gd name="adj4" fmla="val -8401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</a:rPr>
              <a:t>Принятие федерального закона о маркировке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7" name="Выноска 1 (с границей) 16"/>
          <p:cNvSpPr/>
          <p:nvPr/>
        </p:nvSpPr>
        <p:spPr>
          <a:xfrm>
            <a:off x="1553480" y="2449084"/>
            <a:ext cx="3376490" cy="993648"/>
          </a:xfrm>
          <a:prstGeom prst="accentCallout1">
            <a:avLst>
              <a:gd name="adj1" fmla="val 45699"/>
              <a:gd name="adj2" fmla="val -8333"/>
              <a:gd name="adj3" fmla="val 153097"/>
              <a:gd name="adj4" fmla="val -8408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54-ФЗ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(возможности сканирования маркировки при продаже)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Выноска 1 (с границей) 17"/>
          <p:cNvSpPr/>
          <p:nvPr/>
        </p:nvSpPr>
        <p:spPr>
          <a:xfrm>
            <a:off x="8659372" y="2448052"/>
            <a:ext cx="2897628" cy="994680"/>
          </a:xfrm>
          <a:prstGeom prst="accentCallout1">
            <a:avLst>
              <a:gd name="adj1" fmla="val 45699"/>
              <a:gd name="adj2" fmla="val -8333"/>
              <a:gd name="adj3" fmla="val 152370"/>
              <a:gd name="adj4" fmla="val -7646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ЕНВД обяжут пробивать продажи маркированных товаров по системе 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53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Подробнее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Предусмотрены обязательная и добровольная маркировка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По каждому товару должна быть вся информация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Отслеживаются все этапы и все формы товародвижения</a:t>
            </a:r>
          </a:p>
        </p:txBody>
      </p:sp>
    </p:spTree>
    <p:extLst>
      <p:ext uri="{BB962C8B-B14F-4D97-AF65-F5344CB8AC3E}">
        <p14:creationId xmlns:p14="http://schemas.microsoft.com/office/powerpoint/2010/main" val="184974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маркировки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16000" y="1803400"/>
            <a:ext cx="5054600" cy="2247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Незащищенная обычная маркировка</a:t>
            </a:r>
          </a:p>
          <a:p>
            <a:pPr algn="ctr"/>
            <a:endParaRPr lang="ru-RU" sz="2400" dirty="0">
              <a:solidFill>
                <a:schemeClr val="tx1"/>
              </a:solidFill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(штрих-код, эмитент само производство)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16000" y="4051300"/>
            <a:ext cx="5054600" cy="2247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Незащищенная электронная маркировка</a:t>
            </a:r>
          </a:p>
          <a:p>
            <a:pPr algn="ctr"/>
            <a:endParaRPr lang="ru-RU" sz="2400" dirty="0">
              <a:solidFill>
                <a:schemeClr val="tx1"/>
              </a:solidFill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(</a:t>
            </a:r>
            <a:r>
              <a:rPr lang="en-US" sz="2400" dirty="0" smtClean="0">
                <a:solidFill>
                  <a:schemeClr val="tx1"/>
                </a:solidFill>
              </a:rPr>
              <a:t>RFID</a:t>
            </a:r>
            <a:r>
              <a:rPr lang="ru-RU" sz="2400" dirty="0" smtClean="0">
                <a:solidFill>
                  <a:schemeClr val="tx1"/>
                </a:solidFill>
              </a:rPr>
              <a:t>, закупает, записывает и наносит само производство)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70600" y="1803400"/>
            <a:ext cx="4622800" cy="2247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Защищенная обычная маркировка</a:t>
            </a:r>
          </a:p>
          <a:p>
            <a:pPr algn="ctr"/>
            <a:endParaRPr lang="ru-RU" sz="2400" dirty="0">
              <a:solidFill>
                <a:schemeClr val="tx1"/>
              </a:solidFill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(акцизные марки,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эмитент Гознак и т.п.)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70600" y="4051300"/>
            <a:ext cx="4622800" cy="2247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З</a:t>
            </a:r>
            <a:r>
              <a:rPr lang="ru-RU" sz="2400" b="1" dirty="0" smtClean="0">
                <a:solidFill>
                  <a:schemeClr val="tx1"/>
                </a:solidFill>
              </a:rPr>
              <a:t>ащищенная электронная маркировка</a:t>
            </a:r>
          </a:p>
          <a:p>
            <a:pPr algn="ctr"/>
            <a:endParaRPr lang="ru-RU" sz="2400" dirty="0">
              <a:solidFill>
                <a:schemeClr val="tx1"/>
              </a:solidFill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(</a:t>
            </a:r>
            <a:r>
              <a:rPr lang="ru-RU" sz="2400" dirty="0">
                <a:solidFill>
                  <a:schemeClr val="tx1"/>
                </a:solidFill>
              </a:rPr>
              <a:t>КИЗ,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эмитент Гознак и т.п.)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6070600" y="1665288"/>
            <a:ext cx="25400" cy="488791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863600" y="4051300"/>
            <a:ext cx="100711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410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Масштаб инвестиций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072" y="1825625"/>
            <a:ext cx="10976728" cy="4351338"/>
          </a:xfrm>
        </p:spPr>
        <p:txBody>
          <a:bodyPr/>
          <a:lstStyle/>
          <a:p>
            <a:pPr marL="533400" indent="-533400"/>
            <a:r>
              <a:rPr lang="ru-RU" dirty="0" smtClean="0"/>
              <a:t>Нужно будет </a:t>
            </a:r>
            <a:r>
              <a:rPr lang="ru-RU" dirty="0">
                <a:solidFill>
                  <a:srgbClr val="7030A0"/>
                </a:solidFill>
              </a:rPr>
              <a:t>дописывать учетные </a:t>
            </a:r>
            <a:r>
              <a:rPr lang="ru-RU" dirty="0" smtClean="0">
                <a:solidFill>
                  <a:srgbClr val="7030A0"/>
                </a:solidFill>
              </a:rPr>
              <a:t>системы</a:t>
            </a:r>
          </a:p>
          <a:p>
            <a:pPr marL="533400" indent="-533400"/>
            <a:r>
              <a:rPr lang="ru-RU" dirty="0"/>
              <a:t>Маркировку надо будет </a:t>
            </a:r>
            <a:r>
              <a:rPr lang="ru-RU" dirty="0" smtClean="0">
                <a:solidFill>
                  <a:srgbClr val="7030A0"/>
                </a:solidFill>
              </a:rPr>
              <a:t>наносить</a:t>
            </a:r>
            <a:endParaRPr lang="ru-RU" dirty="0" smtClean="0"/>
          </a:p>
          <a:p>
            <a:pPr marL="533400" indent="-533400"/>
            <a:r>
              <a:rPr lang="ru-RU" dirty="0" smtClean="0"/>
              <a:t>Маркировку надо будет </a:t>
            </a:r>
            <a:r>
              <a:rPr lang="ru-RU" dirty="0">
                <a:solidFill>
                  <a:srgbClr val="7030A0"/>
                </a:solidFill>
              </a:rPr>
              <a:t>сканировать </a:t>
            </a:r>
            <a:r>
              <a:rPr lang="ru-RU" dirty="0" smtClean="0">
                <a:solidFill>
                  <a:srgbClr val="7030A0"/>
                </a:solidFill>
              </a:rPr>
              <a:t>при отгрузке</a:t>
            </a:r>
          </a:p>
          <a:p>
            <a:pPr marL="533400" indent="-533400"/>
            <a:r>
              <a:rPr lang="ru-RU" dirty="0"/>
              <a:t>Маркировку надо будет </a:t>
            </a:r>
            <a:r>
              <a:rPr lang="ru-RU" dirty="0">
                <a:solidFill>
                  <a:srgbClr val="7030A0"/>
                </a:solidFill>
              </a:rPr>
              <a:t>сканировать при приемке</a:t>
            </a:r>
          </a:p>
          <a:p>
            <a:pPr marL="533400" indent="-533400"/>
            <a:r>
              <a:rPr lang="ru-RU" dirty="0"/>
              <a:t>Маркировку надо будет </a:t>
            </a:r>
            <a:r>
              <a:rPr lang="ru-RU" dirty="0">
                <a:solidFill>
                  <a:srgbClr val="7030A0"/>
                </a:solidFill>
              </a:rPr>
              <a:t>сканировать при продаже</a:t>
            </a:r>
          </a:p>
          <a:p>
            <a:pPr marL="533400" indent="-533400"/>
            <a:r>
              <a:rPr lang="ru-RU" dirty="0"/>
              <a:t>Маркировку надо будет </a:t>
            </a:r>
            <a:r>
              <a:rPr lang="ru-RU" dirty="0">
                <a:solidFill>
                  <a:srgbClr val="7030A0"/>
                </a:solidFill>
              </a:rPr>
              <a:t>сканировать при возврате</a:t>
            </a:r>
          </a:p>
          <a:p>
            <a:pPr marL="533400" indent="-533400"/>
            <a:r>
              <a:rPr lang="ru-RU" dirty="0" smtClean="0"/>
              <a:t>Маркировку </a:t>
            </a:r>
            <a:r>
              <a:rPr lang="ru-RU" dirty="0"/>
              <a:t>надо будет </a:t>
            </a:r>
            <a:r>
              <a:rPr lang="ru-RU" dirty="0">
                <a:solidFill>
                  <a:srgbClr val="7030A0"/>
                </a:solidFill>
              </a:rPr>
              <a:t>сканировать при </a:t>
            </a:r>
            <a:r>
              <a:rPr lang="ru-RU" dirty="0" smtClean="0">
                <a:solidFill>
                  <a:srgbClr val="7030A0"/>
                </a:solidFill>
              </a:rPr>
              <a:t>инвентаризации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55324" y="1844479"/>
            <a:ext cx="5536676" cy="357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ru-RU" sz="2800" dirty="0" smtClean="0">
                <a:solidFill>
                  <a:srgbClr val="FF5050"/>
                </a:solidFill>
              </a:rPr>
              <a:t>           </a:t>
            </a:r>
            <a:r>
              <a:rPr lang="ru-RU" sz="2800" dirty="0">
                <a:solidFill>
                  <a:srgbClr val="FF5050"/>
                </a:solidFill>
              </a:rPr>
              <a:t>Клеверенс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ru-RU" sz="2800" dirty="0" smtClean="0">
                <a:solidFill>
                  <a:srgbClr val="FF5050"/>
                </a:solidFill>
              </a:rPr>
              <a:t>Клеверенс</a:t>
            </a:r>
            <a:endParaRPr lang="ru-RU" sz="2800" dirty="0">
              <a:solidFill>
                <a:srgbClr val="FF5050"/>
              </a:solidFill>
            </a:endParaRP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ru-RU" sz="2800" dirty="0" smtClean="0">
                <a:solidFill>
                  <a:srgbClr val="FF5050"/>
                </a:solidFill>
              </a:rPr>
              <a:t>                       Клеверенс</a:t>
            </a:r>
            <a:endParaRPr lang="ru-RU" sz="2800" dirty="0">
              <a:solidFill>
                <a:srgbClr val="FF5050"/>
              </a:solidFill>
            </a:endParaRP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ru-RU" sz="2800" dirty="0" smtClean="0">
                <a:solidFill>
                  <a:srgbClr val="FF5050"/>
                </a:solidFill>
              </a:rPr>
              <a:t>                       Клеверенс</a:t>
            </a:r>
            <a:endParaRPr lang="ru-RU" sz="2800" dirty="0">
              <a:solidFill>
                <a:srgbClr val="FF5050"/>
              </a:solidFill>
            </a:endParaRP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ru-RU" sz="2800" dirty="0" smtClean="0">
                <a:solidFill>
                  <a:srgbClr val="FF5050"/>
                </a:solidFill>
              </a:rPr>
              <a:t>                        Клеверенс</a:t>
            </a:r>
            <a:endParaRPr lang="ru-RU" sz="2800" dirty="0">
              <a:solidFill>
                <a:srgbClr val="FF5050"/>
              </a:solidFill>
            </a:endParaRP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ru-RU" sz="2800" dirty="0" smtClean="0">
                <a:solidFill>
                  <a:srgbClr val="FF5050"/>
                </a:solidFill>
              </a:rPr>
              <a:t>                        Клеверенс</a:t>
            </a:r>
            <a:endParaRPr lang="ru-RU" sz="2800" dirty="0">
              <a:solidFill>
                <a:srgbClr val="FF5050"/>
              </a:solidFill>
            </a:endParaRP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ru-RU" sz="2800" dirty="0" smtClean="0">
                <a:solidFill>
                  <a:srgbClr val="FF5050"/>
                </a:solidFill>
              </a:rPr>
              <a:t>                                    Клеверенс</a:t>
            </a:r>
            <a:endParaRPr lang="ru-RU" sz="2800" dirty="0">
              <a:solidFill>
                <a:srgbClr val="FF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66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Маркировка одежды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 называемыми КИЗ</a:t>
            </a:r>
            <a:r>
              <a:rPr lang="en-US" dirty="0" smtClean="0"/>
              <a:t>’</a:t>
            </a:r>
            <a:r>
              <a:rPr lang="ru-RU" dirty="0" err="1" smtClean="0"/>
              <a:t>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834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5974" y="1226588"/>
            <a:ext cx="333039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dirty="0" smtClean="0"/>
              <a:t>ЕГАИС</a:t>
            </a:r>
            <a:endParaRPr lang="ru-RU" sz="8800" dirty="0"/>
          </a:p>
        </p:txBody>
      </p:sp>
      <p:sp>
        <p:nvSpPr>
          <p:cNvPr id="4" name="TextBox 3"/>
          <p:cNvSpPr txBox="1"/>
          <p:nvPr/>
        </p:nvSpPr>
        <p:spPr>
          <a:xfrm>
            <a:off x="8068407" y="1228625"/>
            <a:ext cx="321915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dirty="0" smtClean="0"/>
              <a:t>54-ФЗ</a:t>
            </a:r>
            <a:endParaRPr lang="ru-RU" sz="8800" dirty="0"/>
          </a:p>
        </p:txBody>
      </p:sp>
      <p:sp>
        <p:nvSpPr>
          <p:cNvPr id="5" name="TextBox 4"/>
          <p:cNvSpPr txBox="1"/>
          <p:nvPr/>
        </p:nvSpPr>
        <p:spPr>
          <a:xfrm>
            <a:off x="4592423" y="1444069"/>
            <a:ext cx="31838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/>
              <a:t>ШУБАИС</a:t>
            </a:r>
            <a:endParaRPr lang="ru-RU" sz="6000" dirty="0"/>
          </a:p>
        </p:txBody>
      </p:sp>
      <p:sp>
        <p:nvSpPr>
          <p:cNvPr id="6" name="TextBox 5"/>
          <p:cNvSpPr txBox="1"/>
          <p:nvPr/>
        </p:nvSpPr>
        <p:spPr>
          <a:xfrm>
            <a:off x="2419342" y="3003543"/>
            <a:ext cx="732764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dirty="0" smtClean="0">
                <a:solidFill>
                  <a:srgbClr val="4EB3C7"/>
                </a:solidFill>
              </a:rPr>
              <a:t>«Маркировка»</a:t>
            </a:r>
            <a:endParaRPr lang="ru-RU" sz="8800" dirty="0">
              <a:solidFill>
                <a:srgbClr val="4EB3C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6090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31825" indent="-631825">
              <a:lnSpc>
                <a:spcPct val="150000"/>
              </a:lnSpc>
              <a:buFont typeface="Wingdings 3" panose="05040102010807070707" pitchFamily="18" charset="2"/>
              <a:buChar char="â"/>
            </a:pPr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Пилотная маркировка шуб</a:t>
            </a:r>
          </a:p>
          <a:p>
            <a:pPr marL="631825" indent="-631825">
              <a:lnSpc>
                <a:spcPct val="150000"/>
              </a:lnSpc>
              <a:buFont typeface="Wingdings 3" panose="05040102010807070707" pitchFamily="18" charset="2"/>
              <a:buChar char="â"/>
            </a:pPr>
            <a:r>
              <a:rPr lang="ru-RU" dirty="0" smtClean="0">
                <a:solidFill>
                  <a:srgbClr val="00B050"/>
                </a:solidFill>
              </a:rPr>
              <a:t>Обязательная маркировка шуб</a:t>
            </a:r>
          </a:p>
          <a:p>
            <a:pPr marL="631825" indent="-631825">
              <a:lnSpc>
                <a:spcPct val="150000"/>
              </a:lnSpc>
              <a:buFont typeface="Wingdings 3" panose="05040102010807070707" pitchFamily="18" charset="2"/>
              <a:buChar char="â"/>
            </a:pPr>
            <a:r>
              <a:rPr lang="ru-RU" dirty="0"/>
              <a:t>Оценка </a:t>
            </a:r>
            <a:r>
              <a:rPr lang="ru-RU" dirty="0" smtClean="0"/>
              <a:t>применимости </a:t>
            </a:r>
            <a:r>
              <a:rPr lang="en-US" dirty="0" smtClean="0"/>
              <a:t>RFID</a:t>
            </a:r>
            <a:endParaRPr lang="ru-RU" dirty="0" smtClean="0">
              <a:solidFill>
                <a:srgbClr val="00B050"/>
              </a:solidFill>
            </a:endParaRPr>
          </a:p>
          <a:p>
            <a:pPr marL="631825" indent="-631825">
              <a:lnSpc>
                <a:spcPct val="150000"/>
              </a:lnSpc>
              <a:buFont typeface="Wingdings 3" panose="05040102010807070707" pitchFamily="18" charset="2"/>
              <a:buChar char="â"/>
            </a:pPr>
            <a:r>
              <a:rPr lang="ru-RU" dirty="0" smtClean="0">
                <a:solidFill>
                  <a:srgbClr val="00B050"/>
                </a:solidFill>
              </a:rPr>
              <a:t>Обязательная </a:t>
            </a:r>
            <a:r>
              <a:rPr lang="ru-RU" dirty="0">
                <a:solidFill>
                  <a:srgbClr val="00B050"/>
                </a:solidFill>
              </a:rPr>
              <a:t>маркировка обуви и кожи</a:t>
            </a:r>
          </a:p>
          <a:p>
            <a:pPr marL="631825" indent="-631825">
              <a:lnSpc>
                <a:spcPct val="150000"/>
              </a:lnSpc>
              <a:buFont typeface="Wingdings 3" panose="05040102010807070707" pitchFamily="18" charset="2"/>
              <a:buChar char="â"/>
            </a:pPr>
            <a:r>
              <a:rPr lang="ru-RU" dirty="0" smtClean="0"/>
              <a:t>Оценка налоговых сборов</a:t>
            </a:r>
          </a:p>
          <a:p>
            <a:pPr>
              <a:lnSpc>
                <a:spcPct val="150000"/>
              </a:lnSpc>
              <a:buFont typeface="Wingdings 3" panose="05040102010807070707" pitchFamily="18" charset="2"/>
              <a:buChar char="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05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Маркировка шуб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14400" y="4000500"/>
            <a:ext cx="10680700" cy="7620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316047" y="4268232"/>
            <a:ext cx="165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</a:t>
            </a:r>
            <a:r>
              <a:rPr lang="ru-RU" b="1" dirty="0" smtClean="0"/>
              <a:t>6</a:t>
            </a:r>
            <a:r>
              <a:rPr lang="en-US" b="1" dirty="0" smtClean="0"/>
              <a:t> </a:t>
            </a:r>
            <a:r>
              <a:rPr lang="ru-RU" b="1" dirty="0" smtClean="0"/>
              <a:t>августа 2016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55235" y="4273392"/>
            <a:ext cx="15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 апреля 2016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917436" y="4268232"/>
            <a:ext cx="184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осень-зима 2017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15737" y="3911600"/>
            <a:ext cx="127000" cy="2540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08870" y="3912632"/>
            <a:ext cx="127000" cy="2540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387336" y="3911600"/>
            <a:ext cx="127000" cy="2540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Выноска 1 (с границей) 14"/>
          <p:cNvSpPr/>
          <p:nvPr/>
        </p:nvSpPr>
        <p:spPr>
          <a:xfrm>
            <a:off x="5291761" y="2448052"/>
            <a:ext cx="2492575" cy="994680"/>
          </a:xfrm>
          <a:prstGeom prst="accentCallout1">
            <a:avLst>
              <a:gd name="adj1" fmla="val 45699"/>
              <a:gd name="adj2" fmla="val -8333"/>
              <a:gd name="adj3" fmla="val 151863"/>
              <a:gd name="adj4" fmla="val -8401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</a:rPr>
              <a:t>Пилотный проект перевели в обязательный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7" name="Выноска 1 (с границей) 16"/>
          <p:cNvSpPr/>
          <p:nvPr/>
        </p:nvSpPr>
        <p:spPr>
          <a:xfrm>
            <a:off x="1553480" y="2449084"/>
            <a:ext cx="2999666" cy="993648"/>
          </a:xfrm>
          <a:prstGeom prst="accentCallout1">
            <a:avLst>
              <a:gd name="adj1" fmla="val 45699"/>
              <a:gd name="adj2" fmla="val -8333"/>
              <a:gd name="adj3" fmla="val 153097"/>
              <a:gd name="adj4" fmla="val -8408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стартовал пилотный проект</a:t>
            </a:r>
          </a:p>
        </p:txBody>
      </p:sp>
      <p:sp>
        <p:nvSpPr>
          <p:cNvPr id="18" name="Выноска 1 (с границей) 17"/>
          <p:cNvSpPr/>
          <p:nvPr/>
        </p:nvSpPr>
        <p:spPr>
          <a:xfrm>
            <a:off x="8659372" y="2448052"/>
            <a:ext cx="2897628" cy="994680"/>
          </a:xfrm>
          <a:prstGeom prst="accentCallout1">
            <a:avLst>
              <a:gd name="adj1" fmla="val 45699"/>
              <a:gd name="adj2" fmla="val -8333"/>
              <a:gd name="adj3" fmla="val 152370"/>
              <a:gd name="adj4" fmla="val -7646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FF0000"/>
                </a:solidFill>
              </a:rPr>
              <a:t>Начнут проверять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65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Предварительные результаты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31825" indent="-631825"/>
            <a:r>
              <a:rPr lang="ru-RU" sz="4000" dirty="0" smtClean="0">
                <a:solidFill>
                  <a:srgbClr val="00B050"/>
                </a:solidFill>
              </a:rPr>
              <a:t>8700</a:t>
            </a:r>
            <a:r>
              <a:rPr lang="ru-RU" sz="4000" dirty="0" smtClean="0"/>
              <a:t> участников зарегистрировались</a:t>
            </a:r>
          </a:p>
          <a:p>
            <a:pPr marL="631825" indent="-631825"/>
            <a:r>
              <a:rPr lang="ru-RU" sz="4000" dirty="0">
                <a:solidFill>
                  <a:srgbClr val="00B050"/>
                </a:solidFill>
              </a:rPr>
              <a:t>20%</a:t>
            </a:r>
            <a:r>
              <a:rPr lang="ru-RU" sz="4000" dirty="0"/>
              <a:t> компаний </a:t>
            </a:r>
            <a:r>
              <a:rPr lang="ru-RU" sz="4000" dirty="0" smtClean="0"/>
              <a:t>впервые встали на учет</a:t>
            </a:r>
            <a:endParaRPr lang="ru-RU" sz="4000" dirty="0" smtClean="0">
              <a:solidFill>
                <a:srgbClr val="00B050"/>
              </a:solidFill>
            </a:endParaRPr>
          </a:p>
          <a:p>
            <a:pPr marL="631825" indent="-631825"/>
            <a:r>
              <a:rPr lang="ru-RU" sz="4000" dirty="0" smtClean="0">
                <a:solidFill>
                  <a:srgbClr val="00B050"/>
                </a:solidFill>
              </a:rPr>
              <a:t>на 57% </a:t>
            </a:r>
            <a:r>
              <a:rPr lang="ru-RU" sz="4000" dirty="0" smtClean="0"/>
              <a:t>рост легального ввода в оборот</a:t>
            </a:r>
          </a:p>
          <a:p>
            <a:pPr marL="631825" indent="-631825"/>
            <a:r>
              <a:rPr lang="ru-RU" sz="4000" dirty="0" smtClean="0">
                <a:solidFill>
                  <a:srgbClr val="00B050"/>
                </a:solidFill>
              </a:rPr>
              <a:t>в 5 раз!!!</a:t>
            </a:r>
            <a:r>
              <a:rPr lang="ru-RU" sz="4000" dirty="0" smtClean="0"/>
              <a:t> «вырос» сам легальный оборот</a:t>
            </a:r>
          </a:p>
          <a:p>
            <a:pPr marL="0" indent="0">
              <a:buNone/>
            </a:pPr>
            <a:endParaRPr lang="ru-RU" sz="4000" dirty="0" smtClean="0"/>
          </a:p>
          <a:p>
            <a:pPr marL="0" indent="0" algn="ctr">
              <a:buNone/>
            </a:pPr>
            <a:r>
              <a:rPr lang="ru-RU" sz="4000" dirty="0" smtClean="0"/>
              <a:t>Оборот вырос с </a:t>
            </a:r>
            <a:r>
              <a:rPr lang="ru-RU" sz="4000" dirty="0" smtClean="0">
                <a:solidFill>
                  <a:schemeClr val="bg1">
                    <a:lumMod val="50000"/>
                  </a:schemeClr>
                </a:solidFill>
              </a:rPr>
              <a:t>8,5</a:t>
            </a:r>
            <a:r>
              <a:rPr lang="ru-RU" sz="4000" dirty="0" smtClean="0"/>
              <a:t> до </a:t>
            </a:r>
            <a:r>
              <a:rPr lang="ru-RU" sz="4000" dirty="0" smtClean="0">
                <a:solidFill>
                  <a:srgbClr val="00B050"/>
                </a:solidFill>
              </a:rPr>
              <a:t>50 млрд. руб</a:t>
            </a:r>
            <a:r>
              <a:rPr lang="ru-RU" sz="4000" dirty="0" smtClean="0"/>
              <a:t>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74967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5050"/>
                </a:solidFill>
              </a:rPr>
              <a:t>Клеверенс</a:t>
            </a:r>
            <a:r>
              <a:rPr lang="ru-RU" dirty="0" smtClean="0"/>
              <a:t> и маркировка шуб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31825" indent="-631825">
              <a:lnSpc>
                <a:spcPct val="150000"/>
              </a:lnSpc>
            </a:pPr>
            <a:r>
              <a:rPr lang="ru-RU" dirty="0" smtClean="0">
                <a:solidFill>
                  <a:srgbClr val="00B050"/>
                </a:solidFill>
              </a:rPr>
              <a:t>514</a:t>
            </a:r>
            <a:r>
              <a:rPr lang="ru-RU" dirty="0" smtClean="0"/>
              <a:t> </a:t>
            </a:r>
            <a:r>
              <a:rPr lang="ru-RU" dirty="0"/>
              <a:t>участников </a:t>
            </a:r>
            <a:r>
              <a:rPr lang="ru-RU" dirty="0" smtClean="0"/>
              <a:t>используют </a:t>
            </a:r>
            <a:r>
              <a:rPr lang="ru-RU" dirty="0" smtClean="0">
                <a:solidFill>
                  <a:srgbClr val="7030A0"/>
                </a:solidFill>
              </a:rPr>
              <a:t>«Шубный </a:t>
            </a:r>
            <a:r>
              <a:rPr lang="ru-RU" dirty="0" err="1" smtClean="0">
                <a:solidFill>
                  <a:srgbClr val="7030A0"/>
                </a:solidFill>
              </a:rPr>
              <a:t>маркиратор</a:t>
            </a:r>
            <a:r>
              <a:rPr lang="ru-RU" dirty="0" smtClean="0">
                <a:solidFill>
                  <a:srgbClr val="7030A0"/>
                </a:solidFill>
              </a:rPr>
              <a:t>»</a:t>
            </a:r>
            <a:r>
              <a:rPr lang="ru-RU" b="1" dirty="0" smtClean="0"/>
              <a:t> и </a:t>
            </a:r>
            <a:r>
              <a:rPr lang="en-US" b="1" dirty="0" smtClean="0"/>
              <a:t>RFID</a:t>
            </a:r>
            <a:endParaRPr lang="ru-RU" b="1" dirty="0" smtClean="0"/>
          </a:p>
          <a:p>
            <a:pPr marL="631825" indent="-631825">
              <a:lnSpc>
                <a:spcPct val="150000"/>
              </a:lnSpc>
            </a:pPr>
            <a:r>
              <a:rPr lang="ru-RU" dirty="0" smtClean="0">
                <a:solidFill>
                  <a:srgbClr val="00B050"/>
                </a:solidFill>
              </a:rPr>
              <a:t>72</a:t>
            </a:r>
            <a:r>
              <a:rPr lang="ru-RU" dirty="0" smtClean="0"/>
              <a:t> участника используют </a:t>
            </a:r>
            <a:r>
              <a:rPr lang="en-US" b="1" dirty="0" smtClean="0"/>
              <a:t>RFID </a:t>
            </a:r>
            <a:r>
              <a:rPr lang="ru-RU" b="1" dirty="0" smtClean="0"/>
              <a:t>ТСД </a:t>
            </a:r>
            <a:r>
              <a:rPr lang="ru-RU" dirty="0" smtClean="0"/>
              <a:t>и </a:t>
            </a:r>
            <a:r>
              <a:rPr lang="ru-RU" dirty="0" smtClean="0">
                <a:solidFill>
                  <a:srgbClr val="7030A0"/>
                </a:solidFill>
              </a:rPr>
              <a:t>«</a:t>
            </a:r>
            <a:r>
              <a:rPr lang="en-US" dirty="0" smtClean="0">
                <a:solidFill>
                  <a:srgbClr val="7030A0"/>
                </a:solidFill>
              </a:rPr>
              <a:t>Mobile SMARTS: </a:t>
            </a:r>
            <a:r>
              <a:rPr lang="ru-RU" dirty="0" smtClean="0">
                <a:solidFill>
                  <a:srgbClr val="7030A0"/>
                </a:solidFill>
              </a:rPr>
              <a:t>КИЗ»</a:t>
            </a:r>
          </a:p>
          <a:p>
            <a:pPr marL="631825" indent="-631825">
              <a:lnSpc>
                <a:spcPct val="150000"/>
              </a:lnSpc>
            </a:pPr>
            <a:r>
              <a:rPr lang="en-US" dirty="0" smtClean="0">
                <a:solidFill>
                  <a:srgbClr val="00B050"/>
                </a:solidFill>
              </a:rPr>
              <a:t>&gt; 1 </a:t>
            </a:r>
            <a:r>
              <a:rPr lang="ru-RU" dirty="0" smtClean="0">
                <a:solidFill>
                  <a:srgbClr val="00B050"/>
                </a:solidFill>
              </a:rPr>
              <a:t>млн. </a:t>
            </a:r>
            <a:r>
              <a:rPr lang="ru-RU" dirty="0" smtClean="0"/>
              <a:t>шуб промаркировано софтом </a:t>
            </a:r>
            <a:r>
              <a:rPr lang="ru-RU" dirty="0" smtClean="0">
                <a:solidFill>
                  <a:srgbClr val="FF5050"/>
                </a:solidFill>
              </a:rPr>
              <a:t>Клеверенс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830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Маркировка </a:t>
            </a:r>
            <a:r>
              <a:rPr lang="ru-RU" dirty="0" smtClean="0"/>
              <a:t>обуви и изделий из кожи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14400" y="4000500"/>
            <a:ext cx="10680700" cy="7620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616186" y="4268232"/>
            <a:ext cx="2892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2018-2019</a:t>
            </a:r>
            <a:r>
              <a:rPr lang="ru-RU" dirty="0" smtClean="0"/>
              <a:t> (после выборов)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55235" y="4273392"/>
            <a:ext cx="184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осень-зима 2017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315876" y="3911600"/>
            <a:ext cx="127000" cy="2540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08870" y="3912632"/>
            <a:ext cx="127000" cy="2540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Выноска 1 (с границей) 14"/>
          <p:cNvSpPr/>
          <p:nvPr/>
        </p:nvSpPr>
        <p:spPr>
          <a:xfrm>
            <a:off x="7591900" y="2448052"/>
            <a:ext cx="2692742" cy="994680"/>
          </a:xfrm>
          <a:prstGeom prst="accentCallout1">
            <a:avLst>
              <a:gd name="adj1" fmla="val 45699"/>
              <a:gd name="adj2" fmla="val -8333"/>
              <a:gd name="adj3" fmla="val 151863"/>
              <a:gd name="adj4" fmla="val -8401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</a:rPr>
              <a:t>Пилотный проект переведут в обязательный для всех!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7" name="Выноска 1 (с границей) 16"/>
          <p:cNvSpPr/>
          <p:nvPr/>
        </p:nvSpPr>
        <p:spPr>
          <a:xfrm>
            <a:off x="1553480" y="2449084"/>
            <a:ext cx="2999666" cy="993648"/>
          </a:xfrm>
          <a:prstGeom prst="accentCallout1">
            <a:avLst>
              <a:gd name="adj1" fmla="val 45699"/>
              <a:gd name="adj2" fmla="val -8333"/>
              <a:gd name="adj3" fmla="val 153097"/>
              <a:gd name="adj4" fmla="val -8408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пилотный проект по маркировки обуви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58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это будет?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Те же самые КИЗ, та же самая система «Маркировка»</a:t>
            </a:r>
            <a:endParaRPr lang="ru-RU" dirty="0"/>
          </a:p>
        </p:txBody>
      </p:sp>
      <p:pic>
        <p:nvPicPr>
          <p:cNvPr id="4" name="Picture 2" descr="http://www.itproject.ru/UserFiles/Image/3.%20SOLUTIONS/Chipping_Furs/kiz_small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521" y="2405062"/>
            <a:ext cx="5715000" cy="377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45896" y="3930979"/>
            <a:ext cx="1020857" cy="461665"/>
          </a:xfrm>
          <a:prstGeom prst="rect">
            <a:avLst/>
          </a:prstGeom>
          <a:solidFill>
            <a:srgbClr val="91B569"/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КОЖИ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 rot="10800000">
            <a:off x="6449367" y="4584864"/>
            <a:ext cx="48923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**</a:t>
            </a:r>
            <a:endParaRPr lang="ru-RU" sz="2400" b="1" dirty="0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821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itproject.ru/UserFiles/Image/3.%20SOLUTIONS/Chipping_Furs/kiz_small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607" y="1547812"/>
            <a:ext cx="5715000" cy="377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ая выноска 4"/>
          <p:cNvSpPr/>
          <p:nvPr/>
        </p:nvSpPr>
        <p:spPr>
          <a:xfrm>
            <a:off x="8623607" y="167149"/>
            <a:ext cx="3372464" cy="1700981"/>
          </a:xfrm>
          <a:prstGeom prst="wedgeRectCallout">
            <a:avLst>
              <a:gd name="adj1" fmla="val -71392"/>
              <a:gd name="adj2" fmla="val 10024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Если сканировать этот штрихкод со смартфона, то откроется сайт налоговой с информацией по этому конкретному КИЗ.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192446" y="167148"/>
            <a:ext cx="2944454" cy="1700981"/>
          </a:xfrm>
          <a:prstGeom prst="wedgeRectCallout">
            <a:avLst>
              <a:gd name="adj1" fmla="val 56981"/>
              <a:gd name="adj2" fmla="val 9075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КИЗ сделан из материала, похожего на деньги.</a:t>
            </a:r>
          </a:p>
          <a:p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Предусмотрено много степеней защиты.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222659" y="4256600"/>
            <a:ext cx="3295241" cy="1700981"/>
          </a:xfrm>
          <a:prstGeom prst="wedgeRectCallout">
            <a:avLst>
              <a:gd name="adj1" fmla="val 86164"/>
              <a:gd name="adj2" fmla="val -6466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Это «идентификационный номер» КИЗ.</a:t>
            </a:r>
          </a:p>
          <a:p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«</a:t>
            </a:r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RU</a:t>
            </a: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» означает, что шуба сделана в России.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8461374" y="4894468"/>
            <a:ext cx="3006726" cy="1309687"/>
          </a:xfrm>
          <a:prstGeom prst="wedgeRectCallout">
            <a:avLst>
              <a:gd name="adj1" fmla="val -109536"/>
              <a:gd name="adj2" fmla="val -8735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В этом штрихкоде просто повторено «</a:t>
            </a:r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RU-430301-ABC</a:t>
            </a: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1234567», для чтения сканеров штрихкодов.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4122430" y="344154"/>
            <a:ext cx="3287354" cy="1026652"/>
          </a:xfrm>
          <a:prstGeom prst="wedgeRectCallout">
            <a:avLst>
              <a:gd name="adj1" fmla="val 13572"/>
              <a:gd name="adj2" fmla="val 11941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Страна происхождения КИЗ </a:t>
            </a:r>
          </a:p>
          <a:p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(не шубы, а самого КИЗ)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51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itproject.ru/UserFiles/Image/3.%20SOLUTIONS/Chipping_Furs/kiz_small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84" y="720498"/>
            <a:ext cx="5715000" cy="377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46068" y="444556"/>
            <a:ext cx="6633029" cy="4933218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http://www.rst-invent.ru/files/news/2001201615084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480"/>
          <a:stretch/>
        </p:blipFill>
        <p:spPr bwMode="auto">
          <a:xfrm>
            <a:off x="3847953" y="1498437"/>
            <a:ext cx="4229261" cy="22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ая выноска 4"/>
          <p:cNvSpPr/>
          <p:nvPr/>
        </p:nvSpPr>
        <p:spPr>
          <a:xfrm>
            <a:off x="3386458" y="4768341"/>
            <a:ext cx="4712541" cy="1168002"/>
          </a:xfrm>
          <a:prstGeom prst="wedgeRectCallout">
            <a:avLst>
              <a:gd name="adj1" fmla="val 4837"/>
              <a:gd name="adj2" fmla="val -21434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Внутрь КИЗ встроен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RFID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-чип (крохотный) с антенной (большая)</a:t>
            </a:r>
          </a:p>
        </p:txBody>
      </p:sp>
    </p:spTree>
    <p:extLst>
      <p:ext uri="{BB962C8B-B14F-4D97-AF65-F5344CB8AC3E}">
        <p14:creationId xmlns:p14="http://schemas.microsoft.com/office/powerpoint/2010/main" val="381118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Оценка рынка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433103"/>
            <a:ext cx="10515600" cy="1743859"/>
          </a:xfrm>
        </p:spPr>
        <p:txBody>
          <a:bodyPr anchor="ctr"/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Рынок очень серый, оценки давать сложно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1825625"/>
            <a:ext cx="10515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</a:rPr>
              <a:t>По данным Госкомстата РФ</a:t>
            </a:r>
            <a:r>
              <a:rPr lang="ru-RU" dirty="0"/>
              <a:t> за январь – сентябрь </a:t>
            </a:r>
            <a:r>
              <a:rPr lang="ru-RU" dirty="0">
                <a:solidFill>
                  <a:srgbClr val="00B050"/>
                </a:solidFill>
              </a:rPr>
              <a:t>2016</a:t>
            </a:r>
            <a:r>
              <a:rPr lang="ru-RU" dirty="0"/>
              <a:t> года розничный оборот одежды в Российской федерации, не включая одежду из меха, </a:t>
            </a:r>
            <a:r>
              <a:rPr lang="ru-RU" dirty="0" smtClean="0"/>
              <a:t>составил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ctr"/>
            <a:r>
              <a:rPr lang="ru-RU" sz="3600" b="1" dirty="0" smtClean="0"/>
              <a:t>1,1 </a:t>
            </a:r>
            <a:r>
              <a:rPr lang="ru-RU" sz="3600" b="1" dirty="0"/>
              <a:t>трлн</a:t>
            </a:r>
            <a:r>
              <a:rPr lang="ru-RU" sz="3600" b="1" dirty="0" smtClean="0"/>
              <a:t>. рублей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0321191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5050"/>
                </a:solidFill>
              </a:rPr>
              <a:t>Клеверенс</a:t>
            </a:r>
            <a:r>
              <a:rPr lang="ru-RU" dirty="0" smtClean="0"/>
              <a:t> и маркировка одежды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dirty="0" smtClean="0"/>
              <a:t>КИЗ </a:t>
            </a:r>
            <a:r>
              <a:rPr lang="ru-RU" dirty="0" smtClean="0">
                <a:solidFill>
                  <a:srgbClr val="FF5050"/>
                </a:solidFill>
              </a:rPr>
              <a:t>на штрихкодах </a:t>
            </a:r>
            <a:r>
              <a:rPr lang="ru-RU" dirty="0" smtClean="0"/>
              <a:t>добавятся в «</a:t>
            </a:r>
            <a:r>
              <a:rPr lang="ru-RU" dirty="0" smtClean="0">
                <a:solidFill>
                  <a:srgbClr val="FF5050"/>
                </a:solidFill>
              </a:rPr>
              <a:t>Магазин 15</a:t>
            </a:r>
            <a:r>
              <a:rPr lang="ru-RU" dirty="0" smtClean="0"/>
              <a:t>»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КИЗ </a:t>
            </a:r>
            <a:r>
              <a:rPr lang="ru-RU" dirty="0" smtClean="0">
                <a:solidFill>
                  <a:srgbClr val="FF5050"/>
                </a:solidFill>
              </a:rPr>
              <a:t>на </a:t>
            </a:r>
            <a:r>
              <a:rPr lang="en-US" dirty="0" smtClean="0">
                <a:solidFill>
                  <a:srgbClr val="FF5050"/>
                </a:solidFill>
              </a:rPr>
              <a:t>RFID </a:t>
            </a:r>
            <a:r>
              <a:rPr lang="ru-RU" dirty="0" smtClean="0"/>
              <a:t>добавятся </a:t>
            </a:r>
            <a:r>
              <a:rPr lang="ru-RU" dirty="0"/>
              <a:t>в «</a:t>
            </a:r>
            <a:r>
              <a:rPr lang="ru-RU" dirty="0" smtClean="0">
                <a:solidFill>
                  <a:srgbClr val="FF5050"/>
                </a:solidFill>
              </a:rPr>
              <a:t>Магазин 15</a:t>
            </a:r>
            <a:r>
              <a:rPr lang="en-US" dirty="0" smtClean="0">
                <a:solidFill>
                  <a:srgbClr val="FF5050"/>
                </a:solidFill>
              </a:rPr>
              <a:t> RFID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2052" name="Picture 4" descr="http://www.cleverence.ru/upload/iblock/8ef/8efa12dd9c05facf6572880adf369a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993" y="3454400"/>
            <a:ext cx="33813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429080" y="4609707"/>
            <a:ext cx="1927131" cy="584775"/>
          </a:xfrm>
          <a:prstGeom prst="rect">
            <a:avLst/>
          </a:prstGeom>
          <a:ln w="28575">
            <a:solidFill>
              <a:srgbClr val="FF5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5050"/>
                </a:solidFill>
              </a:rPr>
              <a:t>Обычный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82868" y="5393335"/>
            <a:ext cx="973343" cy="584775"/>
          </a:xfrm>
          <a:prstGeom prst="rect">
            <a:avLst/>
          </a:prstGeom>
          <a:ln w="28575">
            <a:solidFill>
              <a:srgbClr val="FF5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5050"/>
                </a:solidFill>
              </a:rPr>
              <a:t>RFID</a:t>
            </a:r>
            <a:endParaRPr lang="ru-RU" sz="3200" dirty="0" smtClean="0">
              <a:solidFill>
                <a:srgbClr val="FF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88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Курьерская доставка 54-ФЗ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 54-ФЗ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01002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5050"/>
                </a:solidFill>
              </a:rPr>
              <a:t>Клеверенс</a:t>
            </a:r>
            <a:r>
              <a:rPr lang="ru-RU" dirty="0" smtClean="0"/>
              <a:t> и маркировка одежды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«</a:t>
            </a:r>
            <a:r>
              <a:rPr lang="en-US" dirty="0" smtClean="0"/>
              <a:t>Mobile SMARTS: </a:t>
            </a:r>
            <a:r>
              <a:rPr lang="ru-RU" dirty="0" smtClean="0"/>
              <a:t>КИЗ</a:t>
            </a:r>
            <a:r>
              <a:rPr lang="en-US" dirty="0" smtClean="0"/>
              <a:t>»</a:t>
            </a:r>
            <a:r>
              <a:rPr lang="ru-RU" dirty="0" smtClean="0"/>
              <a:t> на </a:t>
            </a:r>
            <a:r>
              <a:rPr lang="en-US" dirty="0" smtClean="0"/>
              <a:t>RFID </a:t>
            </a:r>
            <a:r>
              <a:rPr lang="ru-RU" dirty="0" smtClean="0"/>
              <a:t>вливается в «</a:t>
            </a:r>
            <a:r>
              <a:rPr lang="ru-RU" dirty="0" smtClean="0">
                <a:solidFill>
                  <a:srgbClr val="FF5050"/>
                </a:solidFill>
              </a:rPr>
              <a:t>Магазин 15</a:t>
            </a:r>
            <a:r>
              <a:rPr lang="en-US" dirty="0" smtClean="0">
                <a:solidFill>
                  <a:srgbClr val="FF5050"/>
                </a:solidFill>
              </a:rPr>
              <a:t> RFID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2052" name="Picture 4" descr="http://www.cleverence.ru/upload/iblock/8ef/8efa12dd9c05facf6572880adf369a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242" y="3020767"/>
            <a:ext cx="33813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729319" y="4176074"/>
            <a:ext cx="973343" cy="584775"/>
          </a:xfrm>
          <a:prstGeom prst="rect">
            <a:avLst/>
          </a:prstGeom>
          <a:ln w="28575">
            <a:solidFill>
              <a:srgbClr val="FF5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5050"/>
                </a:solidFill>
              </a:rPr>
              <a:t>RFID</a:t>
            </a:r>
            <a:endParaRPr lang="ru-RU" sz="3200" dirty="0" smtClean="0">
              <a:solidFill>
                <a:srgbClr val="FF5050"/>
              </a:solidFill>
            </a:endParaRPr>
          </a:p>
        </p:txBody>
      </p:sp>
      <p:pic>
        <p:nvPicPr>
          <p:cNvPr id="3074" name="Picture 2" descr="http://www.cleverence.ru/upload/iblock/557/55746d5a66952d78a1011da65d061248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68" y="3020767"/>
            <a:ext cx="34766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4756831" y="3810659"/>
            <a:ext cx="1998483" cy="1277716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2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5050"/>
                </a:solidFill>
              </a:rPr>
              <a:t>Клеверенс</a:t>
            </a:r>
            <a:r>
              <a:rPr lang="ru-RU" dirty="0" smtClean="0"/>
              <a:t> и маркировка одежды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48599" y="2092177"/>
            <a:ext cx="25987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Для мелких</a:t>
            </a:r>
            <a:endParaRPr lang="ru-RU" sz="32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03595" y="2092176"/>
            <a:ext cx="27622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Для средних</a:t>
            </a:r>
            <a:endParaRPr lang="ru-RU" sz="32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295090" y="2092175"/>
            <a:ext cx="28664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Для крупных</a:t>
            </a:r>
            <a:endParaRPr lang="ru-RU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48599" y="3078441"/>
            <a:ext cx="33347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«Какой-то </a:t>
            </a:r>
            <a:r>
              <a:rPr lang="ru-RU" sz="2400" dirty="0" err="1" smtClean="0">
                <a:solidFill>
                  <a:srgbClr val="7030A0"/>
                </a:solidFill>
              </a:rPr>
              <a:t>маркиратор</a:t>
            </a:r>
            <a:r>
              <a:rPr lang="ru-RU" sz="2400" dirty="0" smtClean="0">
                <a:solidFill>
                  <a:srgbClr val="7030A0"/>
                </a:solidFill>
              </a:rPr>
              <a:t>»</a:t>
            </a:r>
          </a:p>
          <a:p>
            <a:endParaRPr lang="ru-RU" sz="2400" dirty="0" smtClean="0">
              <a:solidFill>
                <a:srgbClr val="7030A0"/>
              </a:solidFill>
            </a:endParaRPr>
          </a:p>
          <a:p>
            <a:r>
              <a:rPr lang="ru-RU" sz="2400" dirty="0">
                <a:solidFill>
                  <a:srgbClr val="FF5050"/>
                </a:solidFill>
              </a:rPr>
              <a:t>«Магазин </a:t>
            </a:r>
            <a:r>
              <a:rPr lang="ru-RU" sz="2400" dirty="0" smtClean="0">
                <a:solidFill>
                  <a:srgbClr val="FF5050"/>
                </a:solidFill>
              </a:rPr>
              <a:t>15»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03595" y="3078439"/>
            <a:ext cx="262982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FF5050"/>
                </a:solidFill>
              </a:rPr>
              <a:t>«Магазин </a:t>
            </a:r>
            <a:r>
              <a:rPr lang="ru-RU" sz="2400" dirty="0" smtClean="0">
                <a:solidFill>
                  <a:srgbClr val="FF5050"/>
                </a:solidFill>
              </a:rPr>
              <a:t>15»</a:t>
            </a:r>
            <a:endParaRPr lang="ru-RU" sz="2400" dirty="0">
              <a:solidFill>
                <a:srgbClr val="FF5050"/>
              </a:solidFill>
            </a:endParaRPr>
          </a:p>
          <a:p>
            <a:endParaRPr lang="ru-RU" sz="2400" dirty="0" smtClean="0">
              <a:solidFill>
                <a:srgbClr val="FF5050"/>
              </a:solidFill>
            </a:endParaRPr>
          </a:p>
          <a:p>
            <a:r>
              <a:rPr lang="ru-RU" sz="2400" dirty="0" smtClean="0">
                <a:solidFill>
                  <a:srgbClr val="FF5050"/>
                </a:solidFill>
              </a:rPr>
              <a:t>«Магазин 15 </a:t>
            </a:r>
            <a:r>
              <a:rPr lang="en-US" sz="2400" dirty="0" smtClean="0">
                <a:solidFill>
                  <a:srgbClr val="FF5050"/>
                </a:solidFill>
              </a:rPr>
              <a:t>RFID</a:t>
            </a:r>
            <a:r>
              <a:rPr lang="ru-RU" sz="2400" dirty="0" smtClean="0">
                <a:solidFill>
                  <a:srgbClr val="FF5050"/>
                </a:solidFill>
              </a:rPr>
              <a:t>»</a:t>
            </a:r>
          </a:p>
          <a:p>
            <a:endParaRPr lang="ru-RU" sz="2400" dirty="0" smtClean="0"/>
          </a:p>
          <a:p>
            <a:r>
              <a:rPr lang="en-US" sz="2400" dirty="0" smtClean="0"/>
              <a:t>Wonderfid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8378869" y="3078437"/>
            <a:ext cx="322543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5050"/>
                </a:solidFill>
              </a:rPr>
              <a:t>«Магазин 15 </a:t>
            </a:r>
            <a:r>
              <a:rPr lang="en-US" sz="2400" dirty="0" smtClean="0">
                <a:solidFill>
                  <a:srgbClr val="FF5050"/>
                </a:solidFill>
              </a:rPr>
              <a:t>RFID</a:t>
            </a:r>
            <a:r>
              <a:rPr lang="ru-RU" sz="2400" dirty="0" smtClean="0">
                <a:solidFill>
                  <a:srgbClr val="FF5050"/>
                </a:solidFill>
              </a:rPr>
              <a:t>»</a:t>
            </a:r>
          </a:p>
          <a:p>
            <a:endParaRPr lang="en-US" sz="2400" dirty="0" smtClean="0">
              <a:solidFill>
                <a:srgbClr val="FF5050"/>
              </a:solidFill>
            </a:endParaRPr>
          </a:p>
          <a:p>
            <a:r>
              <a:rPr lang="en-US" sz="2400" dirty="0" smtClean="0"/>
              <a:t>Wonderfid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7030A0"/>
                </a:solidFill>
              </a:rPr>
              <a:t>API </a:t>
            </a:r>
            <a:r>
              <a:rPr lang="ru-RU" sz="2400" dirty="0">
                <a:solidFill>
                  <a:srgbClr val="7030A0"/>
                </a:solidFill>
              </a:rPr>
              <a:t>для «Маркировки</a:t>
            </a:r>
            <a:r>
              <a:rPr lang="ru-RU" sz="2400" dirty="0" smtClean="0">
                <a:solidFill>
                  <a:srgbClr val="7030A0"/>
                </a:solidFill>
              </a:rPr>
              <a:t>»</a:t>
            </a:r>
            <a:endParaRPr lang="ru-RU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8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Вопросы?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653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Маркировка лекарственных средств и медицинских изделий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 </a:t>
            </a:r>
            <a:r>
              <a:rPr lang="ru-RU" dirty="0"/>
              <a:t>также других </a:t>
            </a:r>
            <a:r>
              <a:rPr lang="ru-RU" dirty="0" smtClean="0"/>
              <a:t>промышленных изделий для </a:t>
            </a:r>
            <a:r>
              <a:rPr lang="ru-RU" dirty="0"/>
              <a:t>медицинского применения и ветеринарных лекарственных </a:t>
            </a:r>
            <a:r>
              <a:rPr lang="ru-RU" dirty="0" smtClean="0"/>
              <a:t>средств.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883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162" y="38100"/>
            <a:ext cx="9591675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5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подпадет?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Все лекарства, включая ветеринарные, а также средства медицинского назначения (шприцы, перчатки, оборудование)</a:t>
            </a:r>
            <a:r>
              <a:rPr lang="ru-RU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743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Кто подпадет?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Производители, дистрибуторы, больницы, аптеки</a:t>
            </a:r>
            <a:r>
              <a:rPr lang="ru-RU" dirty="0" smtClean="0"/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ru-RU" dirty="0"/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>
                <a:solidFill>
                  <a:srgbClr val="00B050"/>
                </a:solidFill>
              </a:rPr>
              <a:t>А на </a:t>
            </a:r>
            <a:r>
              <a:rPr lang="ru-RU" dirty="0">
                <a:solidFill>
                  <a:srgbClr val="00B050"/>
                </a:solidFill>
              </a:rPr>
              <a:t>самом деле </a:t>
            </a:r>
            <a:r>
              <a:rPr lang="ru-RU" dirty="0" smtClean="0">
                <a:solidFill>
                  <a:srgbClr val="00B050"/>
                </a:solidFill>
              </a:rPr>
              <a:t>все, у кого есть своя аптека: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>
                <a:solidFill>
                  <a:srgbClr val="00B050"/>
                </a:solidFill>
              </a:rPr>
              <a:t>школы, детсады, дома отдыха.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06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mwelt-panorama.de/newssys/galerie/139759/139759_1_486x323.90857787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87" y="1027906"/>
            <a:ext cx="8607425" cy="573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Маркируется </a:t>
            </a:r>
            <a:r>
              <a:rPr lang="ru-RU" dirty="0" err="1" smtClean="0"/>
              <a:t>штрихкодом</a:t>
            </a:r>
            <a:r>
              <a:rPr lang="ru-RU" dirty="0" smtClean="0"/>
              <a:t> </a:t>
            </a:r>
            <a:r>
              <a:rPr lang="en-US" dirty="0" err="1" smtClean="0"/>
              <a:t>DataMatrix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082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Коробки тоже маркируются!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482182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Введена маркировка </a:t>
            </a:r>
            <a:r>
              <a:rPr lang="ru-RU" dirty="0" err="1" smtClean="0"/>
              <a:t>транспотрной</a:t>
            </a:r>
            <a:r>
              <a:rPr lang="ru-RU" dirty="0" smtClean="0"/>
              <a:t> упаковки</a:t>
            </a:r>
            <a:r>
              <a:rPr lang="ru-RU" dirty="0" smtClean="0"/>
              <a:t>,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для удобства отслеживания больших партий.</a:t>
            </a:r>
            <a:endParaRPr lang="ru-RU" dirty="0"/>
          </a:p>
        </p:txBody>
      </p:sp>
      <p:pic>
        <p:nvPicPr>
          <p:cNvPr id="4098" name="Picture 2" descr="https://www.easytrans.com.au/wp-content/uploads/Pallet-and-Parce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472" y="1825625"/>
            <a:ext cx="4974328" cy="373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91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Кто маркирует?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5475" indent="-625475">
              <a:lnSpc>
                <a:spcPct val="150000"/>
              </a:lnSpc>
            </a:pPr>
            <a:r>
              <a:rPr lang="ru-RU" dirty="0" smtClean="0"/>
              <a:t>Производитель на производстве</a:t>
            </a:r>
          </a:p>
          <a:p>
            <a:pPr marL="625475" indent="-625475">
              <a:lnSpc>
                <a:spcPct val="150000"/>
              </a:lnSpc>
            </a:pPr>
            <a:r>
              <a:rPr lang="ru-RU" dirty="0" smtClean="0"/>
              <a:t>Производитель и дистрибутор при отгрузках коробок</a:t>
            </a:r>
          </a:p>
          <a:p>
            <a:pPr marL="625475" indent="-625475">
              <a:lnSpc>
                <a:spcPct val="150000"/>
              </a:lnSpc>
            </a:pPr>
            <a:r>
              <a:rPr lang="ru-RU" dirty="0" smtClean="0"/>
              <a:t>Дистрибутор и склады при переупаковках</a:t>
            </a:r>
            <a:endParaRPr lang="ru-RU" dirty="0"/>
          </a:p>
          <a:p>
            <a:pPr marL="625475" indent="-625475">
              <a:lnSpc>
                <a:spcPct val="15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387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5050"/>
                </a:solidFill>
              </a:rPr>
              <a:t>Клеверенс</a:t>
            </a:r>
            <a:r>
              <a:rPr lang="ru-RU" dirty="0" smtClean="0"/>
              <a:t> находится в стороне от касс</a:t>
            </a:r>
            <a:endParaRPr lang="ru-RU" dirty="0"/>
          </a:p>
        </p:txBody>
      </p:sp>
      <p:pic>
        <p:nvPicPr>
          <p:cNvPr id="2050" name="Picture 2" descr="https://mota.ru/upload/wallpapers/source/2012/12/20/16/03/33931/5ng2ssNv9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217" y="1932995"/>
            <a:ext cx="8755565" cy="492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mota.ru/upload/wallpapers/source/2012/12/20/16/03/33931/5ng2ssNv9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247"/>
          <a:stretch/>
        </p:blipFill>
        <p:spPr bwMode="auto">
          <a:xfrm>
            <a:off x="0" y="1932995"/>
            <a:ext cx="2046789" cy="492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mota.ru/upload/wallpapers/source/2012/12/20/16/03/33931/5ng2ssNv9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03"/>
          <a:stretch/>
        </p:blipFill>
        <p:spPr bwMode="auto">
          <a:xfrm>
            <a:off x="10255170" y="1932994"/>
            <a:ext cx="1936829" cy="492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newdesignfile.com/postpic/2011/05/money-pile_19509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98"/>
          <a:stretch/>
        </p:blipFill>
        <p:spPr bwMode="auto">
          <a:xfrm>
            <a:off x="9681926" y="3123489"/>
            <a:ext cx="2522774" cy="214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009678" y="3811249"/>
            <a:ext cx="1782860" cy="769441"/>
          </a:xfrm>
          <a:prstGeom prst="rect">
            <a:avLst/>
          </a:prstGeom>
        </p:spPr>
        <p:txBody>
          <a:bodyPr wrap="none">
            <a:spAutoFit/>
            <a:scene3d>
              <a:camera prst="perspectiveLeft"/>
              <a:lightRig rig="threePt" dir="t"/>
            </a:scene3d>
          </a:bodyPr>
          <a:lstStyle/>
          <a:p>
            <a:r>
              <a:rPr lang="ru-RU" sz="4400" b="1" dirty="0" smtClean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Кассы</a:t>
            </a:r>
            <a:endParaRPr lang="ru-RU" sz="4400" b="1" dirty="0"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054" name="Picture 6" descr="https://img.clipartfest.com/1eca5a45725ad5b3df9017d1eab29dd2_-stack-of-gold-coins-png-coin-pile-clipart-png_2152-272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6" r="1"/>
          <a:stretch/>
        </p:blipFill>
        <p:spPr bwMode="auto">
          <a:xfrm>
            <a:off x="0" y="3365500"/>
            <a:ext cx="581817" cy="104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9347" y="3538925"/>
            <a:ext cx="4442178" cy="1107996"/>
          </a:xfrm>
          <a:prstGeom prst="rect">
            <a:avLst/>
          </a:prstGeom>
        </p:spPr>
        <p:txBody>
          <a:bodyPr wrap="none">
            <a:spAutoFit/>
            <a:scene3d>
              <a:camera prst="perspectiveLeft"/>
              <a:lightRig rig="threePt" dir="t"/>
            </a:scene3d>
          </a:bodyPr>
          <a:lstStyle/>
          <a:p>
            <a:r>
              <a:rPr lang="ru-RU" sz="6600" b="1" dirty="0">
                <a:solidFill>
                  <a:srgbClr val="FF505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Клеверенс</a:t>
            </a:r>
            <a:endParaRPr lang="ru-RU" sz="66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9959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будет в штрихкоде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/>
              <a:t>Номер партии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Код товара </a:t>
            </a:r>
            <a:r>
              <a:rPr lang="en-US" dirty="0" smtClean="0"/>
              <a:t>(GTIN)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Дата истечения срока годности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Уникальный номер единицы товара или </a:t>
            </a:r>
            <a:r>
              <a:rPr lang="ru-RU" dirty="0" smtClean="0"/>
              <a:t>транспорт. упаковки</a:t>
            </a: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+ возможно что-то еще…</a:t>
            </a:r>
          </a:p>
        </p:txBody>
      </p:sp>
    </p:spTree>
    <p:extLst>
      <p:ext uri="{BB962C8B-B14F-4D97-AF65-F5344CB8AC3E}">
        <p14:creationId xmlns:p14="http://schemas.microsoft.com/office/powerpoint/2010/main" val="356605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Специальный знак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187" y="2609850"/>
            <a:ext cx="545782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1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Сроки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14400" y="4000500"/>
            <a:ext cx="10680700" cy="762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408510" y="4268232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</a:t>
            </a:r>
            <a:r>
              <a:rPr lang="ru-RU" dirty="0" smtClean="0"/>
              <a:t>января 2017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232928" y="4270296"/>
            <a:ext cx="1827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31 декабря 2017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9289036" y="4268232"/>
            <a:ext cx="128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конец 2018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08200" y="3911600"/>
            <a:ext cx="127000" cy="2540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019800" y="3911600"/>
            <a:ext cx="127000" cy="2540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758936" y="3911600"/>
            <a:ext cx="127000" cy="2540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Выноска 1 (с границей) 14"/>
          <p:cNvSpPr/>
          <p:nvPr/>
        </p:nvSpPr>
        <p:spPr>
          <a:xfrm>
            <a:off x="2333424" y="2448052"/>
            <a:ext cx="2492575" cy="612648"/>
          </a:xfrm>
          <a:prstGeom prst="accentCallout1">
            <a:avLst>
              <a:gd name="adj1" fmla="val 45699"/>
              <a:gd name="adj2" fmla="val -8333"/>
              <a:gd name="adj3" fmla="val 239988"/>
              <a:gd name="adj4" fmla="val -8402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«Пилотный проект»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Выноска 1 (с границей) 16"/>
          <p:cNvSpPr/>
          <p:nvPr/>
        </p:nvSpPr>
        <p:spPr>
          <a:xfrm>
            <a:off x="6262810" y="2448052"/>
            <a:ext cx="2512889" cy="612648"/>
          </a:xfrm>
          <a:prstGeom prst="accentCallout1">
            <a:avLst>
              <a:gd name="adj1" fmla="val 45699"/>
              <a:gd name="adj2" fmla="val -8333"/>
              <a:gd name="adj3" fmla="val 237915"/>
              <a:gd name="adj4" fmla="val -8408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Окончание «пилотного проекта»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Выноска 1 (с границей) 17"/>
          <p:cNvSpPr/>
          <p:nvPr/>
        </p:nvSpPr>
        <p:spPr>
          <a:xfrm>
            <a:off x="9929372" y="2448052"/>
            <a:ext cx="1256444" cy="612648"/>
          </a:xfrm>
          <a:prstGeom prst="accentCallout1">
            <a:avLst>
              <a:gd name="adj1" fmla="val 45699"/>
              <a:gd name="adj2" fmla="val -8333"/>
              <a:gd name="adj3" fmla="val 237915"/>
              <a:gd name="adj4" fmla="val -8408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Запуск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02772" y="5486400"/>
            <a:ext cx="10922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333333"/>
                </a:solidFill>
              </a:rPr>
              <a:t>Маркировка </a:t>
            </a:r>
            <a:r>
              <a:rPr lang="ru-RU" b="1" dirty="0">
                <a:solidFill>
                  <a:srgbClr val="333333"/>
                </a:solidFill>
              </a:rPr>
              <a:t>лекарственных препаратов должна статья обязательной для всех лекарств к концу 2018 года, такое положение является частью приоритетного проекта "Лекарства. Качество и безопасность".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3615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 состоянию на март 2017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/>
              <a:t>На участие в эксперименте заявлены 50 препаратов, </a:t>
            </a:r>
            <a:r>
              <a:rPr lang="ru-RU" dirty="0" smtClean="0"/>
              <a:t>26 производителей</a:t>
            </a:r>
            <a:r>
              <a:rPr lang="ru-RU" dirty="0"/>
              <a:t>, 4 дистрибьютора, 3 аптечные сети (около 250 аптек) и 32 медицинские организации. </a:t>
            </a:r>
            <a:endParaRPr lang="ru-RU" dirty="0" smtClean="0"/>
          </a:p>
          <a:p>
            <a:pPr marL="0" indent="0">
              <a:lnSpc>
                <a:spcPct val="150000"/>
              </a:lnSpc>
              <a:buNone/>
            </a:pPr>
            <a:endParaRPr lang="ru-RU" dirty="0"/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На </a:t>
            </a:r>
            <a:r>
              <a:rPr lang="ru-RU" dirty="0"/>
              <a:t>первоначальном этапе эксперимент охватит 6 регионов, </a:t>
            </a:r>
            <a:r>
              <a:rPr lang="ru-RU" dirty="0" smtClean="0"/>
              <a:t>а затем </a:t>
            </a:r>
            <a:r>
              <a:rPr lang="ru-RU" dirty="0"/>
              <a:t>будет распространен и на другие регионы.</a:t>
            </a:r>
          </a:p>
        </p:txBody>
      </p:sp>
    </p:spTree>
    <p:extLst>
      <p:ext uri="{BB962C8B-B14F-4D97-AF65-F5344CB8AC3E}">
        <p14:creationId xmlns:p14="http://schemas.microsoft.com/office/powerpoint/2010/main" val="223996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Оценка рынка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8775" indent="-358775">
              <a:lnSpc>
                <a:spcPct val="150000"/>
              </a:lnSpc>
            </a:pPr>
            <a:r>
              <a:rPr lang="ru-RU" dirty="0" smtClean="0">
                <a:solidFill>
                  <a:srgbClr val="00B050"/>
                </a:solidFill>
              </a:rPr>
              <a:t>360 тыс. </a:t>
            </a:r>
            <a:r>
              <a:rPr lang="ru-RU" dirty="0" smtClean="0"/>
              <a:t>объектов, которым </a:t>
            </a:r>
            <a:r>
              <a:rPr lang="ru-RU" dirty="0"/>
              <a:t>п</a:t>
            </a:r>
            <a:r>
              <a:rPr lang="ru-RU" dirty="0" smtClean="0"/>
              <a:t>отребуются 2</a:t>
            </a:r>
            <a:r>
              <a:rPr lang="en-US" dirty="0" smtClean="0"/>
              <a:t>D </a:t>
            </a:r>
            <a:r>
              <a:rPr lang="ru-RU" dirty="0" smtClean="0"/>
              <a:t>сканеры</a:t>
            </a:r>
          </a:p>
          <a:p>
            <a:pPr marL="358775" indent="-358775">
              <a:lnSpc>
                <a:spcPct val="150000"/>
              </a:lnSpc>
            </a:pPr>
            <a:r>
              <a:rPr lang="ru-RU" dirty="0" smtClean="0">
                <a:solidFill>
                  <a:srgbClr val="00B050"/>
                </a:solidFill>
              </a:rPr>
              <a:t>52тыс</a:t>
            </a:r>
            <a:r>
              <a:rPr lang="ru-RU" dirty="0">
                <a:solidFill>
                  <a:srgbClr val="00B050"/>
                </a:solidFill>
              </a:rPr>
              <a:t>. </a:t>
            </a:r>
            <a:r>
              <a:rPr lang="ru-RU" dirty="0" smtClean="0"/>
              <a:t>аптек и аптечных пунктов</a:t>
            </a:r>
          </a:p>
          <a:p>
            <a:pPr marL="358775" indent="-358775">
              <a:lnSpc>
                <a:spcPct val="150000"/>
              </a:lnSpc>
            </a:pPr>
            <a:r>
              <a:rPr lang="ru-RU" dirty="0" smtClean="0">
                <a:solidFill>
                  <a:srgbClr val="00B050"/>
                </a:solidFill>
              </a:rPr>
              <a:t>27тыс</a:t>
            </a:r>
            <a:r>
              <a:rPr lang="ru-RU" dirty="0">
                <a:solidFill>
                  <a:srgbClr val="00B050"/>
                </a:solidFill>
              </a:rPr>
              <a:t>. </a:t>
            </a:r>
            <a:r>
              <a:rPr lang="ru-RU" dirty="0"/>
              <a:t>медицинских учреждений</a:t>
            </a:r>
          </a:p>
          <a:p>
            <a:pPr marL="358775" indent="-358775">
              <a:lnSpc>
                <a:spcPct val="150000"/>
              </a:lnSpc>
            </a:pPr>
            <a:r>
              <a:rPr lang="ru-RU" dirty="0" smtClean="0">
                <a:solidFill>
                  <a:srgbClr val="00B050"/>
                </a:solidFill>
              </a:rPr>
              <a:t>9000+ </a:t>
            </a:r>
            <a:r>
              <a:rPr lang="ru-RU" dirty="0" smtClean="0"/>
              <a:t>аптечных складов</a:t>
            </a:r>
          </a:p>
        </p:txBody>
      </p:sp>
    </p:spTree>
    <p:extLst>
      <p:ext uri="{BB962C8B-B14F-4D97-AF65-F5344CB8AC3E}">
        <p14:creationId xmlns:p14="http://schemas.microsoft.com/office/powerpoint/2010/main" val="1494907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Когда будет сканироваться штрихкод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При </a:t>
            </a:r>
            <a:r>
              <a:rPr lang="ru-RU" dirty="0" smtClean="0"/>
              <a:t>формировании транспортной </a:t>
            </a:r>
            <a:r>
              <a:rPr lang="ru-RU" dirty="0"/>
              <a:t>упаковки</a:t>
            </a:r>
          </a:p>
          <a:p>
            <a:r>
              <a:rPr lang="ru-RU" dirty="0" smtClean="0"/>
              <a:t>При перекладывании из одной транспортной упаковки в другую</a:t>
            </a:r>
          </a:p>
          <a:p>
            <a:r>
              <a:rPr lang="ru-RU" dirty="0" smtClean="0"/>
              <a:t>При расформировании транспортной упаковки</a:t>
            </a:r>
          </a:p>
          <a:p>
            <a:r>
              <a:rPr lang="ru-RU" dirty="0" smtClean="0"/>
              <a:t>При поступлении от поставщика, возврате поставщику</a:t>
            </a:r>
          </a:p>
          <a:p>
            <a:r>
              <a:rPr lang="ru-RU" dirty="0"/>
              <a:t>При </a:t>
            </a:r>
            <a:r>
              <a:rPr lang="ru-RU" dirty="0" smtClean="0"/>
              <a:t>отпуске покупателю, </a:t>
            </a:r>
            <a:r>
              <a:rPr lang="ru-RU" dirty="0"/>
              <a:t>возврате </a:t>
            </a:r>
            <a:r>
              <a:rPr lang="ru-RU" dirty="0" smtClean="0"/>
              <a:t>от покупателя</a:t>
            </a:r>
          </a:p>
          <a:p>
            <a:r>
              <a:rPr lang="ru-RU" dirty="0" smtClean="0"/>
              <a:t>При списании (брак, истечение сроков годности)</a:t>
            </a:r>
          </a:p>
          <a:p>
            <a:r>
              <a:rPr lang="ru-RU" dirty="0" smtClean="0"/>
              <a:t>При выписке ЛП и МС на отделение, на больничную аптеку</a:t>
            </a:r>
          </a:p>
          <a:p>
            <a:r>
              <a:rPr lang="ru-RU" dirty="0" smtClean="0"/>
              <a:t>При реализации в розницу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911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Когда будет сканироваться штрихкод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А также: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При отборе образцов</a:t>
            </a:r>
          </a:p>
          <a:p>
            <a:r>
              <a:rPr lang="ru-RU" dirty="0" smtClean="0"/>
              <a:t>При передаче в демонстрацию</a:t>
            </a:r>
          </a:p>
          <a:p>
            <a:r>
              <a:rPr lang="ru-RU" dirty="0" smtClean="0"/>
              <a:t>При оказании медицинской помощи</a:t>
            </a:r>
          </a:p>
          <a:p>
            <a:r>
              <a:rPr lang="ru-RU" dirty="0" smtClean="0"/>
              <a:t>При передаче как сырья в производство</a:t>
            </a:r>
          </a:p>
          <a:p>
            <a:r>
              <a:rPr lang="ru-RU" dirty="0" smtClean="0"/>
              <a:t>И т.д.</a:t>
            </a:r>
          </a:p>
        </p:txBody>
      </p:sp>
    </p:spTree>
    <p:extLst>
      <p:ext uri="{BB962C8B-B14F-4D97-AF65-F5344CB8AC3E}">
        <p14:creationId xmlns:p14="http://schemas.microsoft.com/office/powerpoint/2010/main" val="314751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5050"/>
                </a:solidFill>
              </a:rPr>
              <a:t>Клеверенс</a:t>
            </a:r>
            <a:r>
              <a:rPr lang="ru-RU" dirty="0" smtClean="0"/>
              <a:t> и маркировка лекарств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31825" indent="-631825">
              <a:lnSpc>
                <a:spcPct val="150000"/>
              </a:lnSpc>
            </a:pPr>
            <a:r>
              <a:rPr lang="ru-RU" dirty="0" smtClean="0"/>
              <a:t>Поддержка аптек в </a:t>
            </a:r>
            <a:r>
              <a:rPr lang="ru-RU" dirty="0"/>
              <a:t>«</a:t>
            </a:r>
            <a:r>
              <a:rPr lang="ru-RU" dirty="0" smtClean="0">
                <a:solidFill>
                  <a:srgbClr val="FF5050"/>
                </a:solidFill>
              </a:rPr>
              <a:t>Магазине </a:t>
            </a:r>
            <a:r>
              <a:rPr lang="ru-RU" dirty="0">
                <a:solidFill>
                  <a:srgbClr val="FF5050"/>
                </a:solidFill>
              </a:rPr>
              <a:t>15</a:t>
            </a:r>
            <a:r>
              <a:rPr lang="ru-RU" dirty="0" smtClean="0"/>
              <a:t>»</a:t>
            </a:r>
          </a:p>
          <a:p>
            <a:pPr marL="631825" indent="-631825">
              <a:lnSpc>
                <a:spcPct val="150000"/>
              </a:lnSpc>
            </a:pPr>
            <a:r>
              <a:rPr lang="ru-RU" dirty="0" smtClean="0"/>
              <a:t>Поддержка аптечных складов в «</a:t>
            </a:r>
            <a:r>
              <a:rPr lang="ru-RU" dirty="0" smtClean="0">
                <a:solidFill>
                  <a:srgbClr val="FF5050"/>
                </a:solidFill>
              </a:rPr>
              <a:t>Складе </a:t>
            </a:r>
            <a:r>
              <a:rPr lang="ru-RU" dirty="0">
                <a:solidFill>
                  <a:srgbClr val="FF5050"/>
                </a:solidFill>
              </a:rPr>
              <a:t>15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320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Вопросы?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4258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5661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«Mobile SMARTS: </a:t>
            </a:r>
            <a:r>
              <a:rPr lang="ru-RU" dirty="0"/>
              <a:t>Курьер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2721" r="31900"/>
          <a:stretch/>
        </p:blipFill>
        <p:spPr>
          <a:xfrm>
            <a:off x="8654664" y="923366"/>
            <a:ext cx="2667999" cy="52535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9526" y="1456265"/>
            <a:ext cx="2243080" cy="39876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38200" y="2472946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61938" indent="0">
              <a:buNone/>
            </a:pPr>
            <a:r>
              <a:rPr lang="ru-RU" sz="3200" dirty="0"/>
              <a:t>Мобильное ПО для курьеров доставки интернет-магазинов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1170707" y="4863393"/>
            <a:ext cx="5763493" cy="58057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1938" indent="0">
              <a:buNone/>
            </a:pPr>
            <a:r>
              <a:rPr lang="ru-RU" dirty="0" smtClean="0"/>
              <a:t>в полном соответствии с 54-ФЗ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3339572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же предложит </a:t>
            </a:r>
            <a:r>
              <a:rPr lang="ru-RU" dirty="0" smtClean="0">
                <a:solidFill>
                  <a:srgbClr val="FF5050"/>
                </a:solidFill>
              </a:rPr>
              <a:t>Клеверенс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ru-RU" sz="5400" dirty="0" smtClean="0"/>
              <a:t>Готовые решения!</a:t>
            </a:r>
          </a:p>
        </p:txBody>
      </p:sp>
    </p:spTree>
    <p:extLst>
      <p:ext uri="{BB962C8B-B14F-4D97-AF65-F5344CB8AC3E}">
        <p14:creationId xmlns:p14="http://schemas.microsoft.com/office/powerpoint/2010/main" val="20895778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Видео-кейсы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9877425" cy="23336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890963"/>
            <a:ext cx="9801225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510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3634" y="2629702"/>
            <a:ext cx="4100660" cy="16002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4400" dirty="0" smtClean="0"/>
              <a:t>с </a:t>
            </a:r>
            <a:r>
              <a:rPr lang="ru-RU" sz="4400" dirty="0" smtClean="0">
                <a:solidFill>
                  <a:srgbClr val="FF5050"/>
                </a:solidFill>
              </a:rPr>
              <a:t>Клеверенс</a:t>
            </a:r>
            <a:r>
              <a:rPr lang="ru-RU" sz="4400" dirty="0" smtClean="0"/>
              <a:t> готовность №1</a:t>
            </a:r>
            <a:endParaRPr lang="ru-RU" sz="4400" dirty="0"/>
          </a:p>
        </p:txBody>
      </p:sp>
      <p:pic>
        <p:nvPicPr>
          <p:cNvPr id="1026" name="Picture 2" descr="Image result for пятилетку за пять лет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8848"/>
          <a:stretch>
            <a:fillRect/>
          </a:stretch>
        </p:blipFill>
        <p:spPr bwMode="auto">
          <a:xfrm>
            <a:off x="4769964" y="722853"/>
            <a:ext cx="6856429" cy="541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7392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Будьте на связи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91764" y="1863209"/>
            <a:ext cx="450475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smtClean="0">
                <a:solidFill>
                  <a:srgbClr val="FF5050"/>
                </a:solidFill>
                <a:latin typeface="YouTube Noto"/>
                <a:hlinkClick r:id="rId2"/>
              </a:rPr>
              <a:t>cleverencetv</a:t>
            </a:r>
            <a:endParaRPr lang="ru-RU" sz="6000" dirty="0">
              <a:solidFill>
                <a:srgbClr val="FF505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700" y="1863209"/>
            <a:ext cx="1887537" cy="1392226"/>
          </a:xfrm>
          <a:prstGeom prst="rect">
            <a:avLst/>
          </a:prstGeom>
        </p:spPr>
      </p:pic>
      <p:pic>
        <p:nvPicPr>
          <p:cNvPr id="1026" name="Picture 2" descr="https://mediathequedeplouzane.files.wordpress.com/2015/05/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7" y="3337660"/>
            <a:ext cx="1911350" cy="107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291764" y="3253403"/>
            <a:ext cx="514596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>
                <a:solidFill>
                  <a:srgbClr val="FF5050"/>
                </a:solidFill>
                <a:latin typeface="YouTube Noto"/>
                <a:hlinkClick r:id="rId5"/>
              </a:rPr>
              <a:t>cleverencesoft</a:t>
            </a:r>
            <a:endParaRPr lang="ru-RU" sz="6000" dirty="0">
              <a:solidFill>
                <a:srgbClr val="FF5050"/>
              </a:solidFill>
              <a:latin typeface="YouTube Noto"/>
            </a:endParaRPr>
          </a:p>
        </p:txBody>
      </p:sp>
      <p:pic>
        <p:nvPicPr>
          <p:cNvPr id="1028" name="Picture 4" descr="https://upload.wikimedia.org/wikipedia/commons/8/86/New_VK_logo_201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053" y="4673599"/>
            <a:ext cx="1130525" cy="113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291764" y="4600442"/>
            <a:ext cx="39068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>
                <a:solidFill>
                  <a:srgbClr val="FF5050"/>
                </a:solidFill>
                <a:latin typeface="YouTube Noto"/>
                <a:hlinkClick r:id="rId7"/>
              </a:rPr>
              <a:t>cleverence</a:t>
            </a:r>
            <a:endParaRPr lang="ru-RU" sz="6000" dirty="0">
              <a:solidFill>
                <a:srgbClr val="FF5050"/>
              </a:solidFill>
              <a:latin typeface="YouTube Noto"/>
            </a:endParaRPr>
          </a:p>
        </p:txBody>
      </p:sp>
    </p:spTree>
    <p:extLst>
      <p:ext uri="{BB962C8B-B14F-4D97-AF65-F5344CB8AC3E}">
        <p14:creationId xmlns:p14="http://schemas.microsoft.com/office/powerpoint/2010/main" val="4279171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чем это?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3600" dirty="0" smtClean="0"/>
              <a:t>Принимать оплату нужно по 54-ФЗ.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3600" dirty="0" smtClean="0"/>
              <a:t>Никто не готов.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325562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Для кого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0850" indent="-450850">
              <a:lnSpc>
                <a:spcPct val="150000"/>
              </a:lnSpc>
            </a:pPr>
            <a:r>
              <a:rPr lang="ru-RU" sz="3600" dirty="0" smtClean="0"/>
              <a:t>Интернет-магазины</a:t>
            </a:r>
          </a:p>
          <a:p>
            <a:pPr marL="450850" indent="-450850">
              <a:lnSpc>
                <a:spcPct val="150000"/>
              </a:lnSpc>
            </a:pPr>
            <a:r>
              <a:rPr lang="ru-RU" sz="3600" dirty="0" smtClean="0"/>
              <a:t>Доставочные компании</a:t>
            </a:r>
          </a:p>
          <a:p>
            <a:pPr marL="450850" indent="-450850">
              <a:lnSpc>
                <a:spcPct val="150000"/>
              </a:lnSpc>
            </a:pPr>
            <a:r>
              <a:rPr lang="ru-RU" sz="3600" dirty="0" smtClean="0"/>
              <a:t>Пункты выдачи товара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079945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Оценка рынка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dirty="0" smtClean="0"/>
              <a:t>Примерно </a:t>
            </a:r>
            <a:r>
              <a:rPr lang="ru-RU" dirty="0" smtClean="0">
                <a:solidFill>
                  <a:srgbClr val="00B050"/>
                </a:solidFill>
              </a:rPr>
              <a:t>20 тыс. </a:t>
            </a:r>
            <a:r>
              <a:rPr lang="ru-RU" dirty="0" smtClean="0"/>
              <a:t>курьеров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dirty="0"/>
              <a:t>Примерно </a:t>
            </a:r>
            <a:r>
              <a:rPr lang="ru-RU" dirty="0">
                <a:solidFill>
                  <a:srgbClr val="00B050"/>
                </a:solidFill>
              </a:rPr>
              <a:t>6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>
                <a:solidFill>
                  <a:srgbClr val="00B050"/>
                </a:solidFill>
              </a:rPr>
              <a:t>тыс. </a:t>
            </a:r>
            <a:r>
              <a:rPr lang="ru-RU" dirty="0" smtClean="0"/>
              <a:t>пунктов выдачи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14478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EC715263-BD63-4314-8450-7BF195C46993}" vid="{275D6FC0-3645-44A7-8107-DCA707910071}"/>
    </a:ext>
  </a:extLst>
</a:theme>
</file>

<file path=ppt/theme/theme2.xml><?xml version="1.0" encoding="utf-8"?>
<a:theme xmlns:a="http://schemas.openxmlformats.org/drawingml/2006/main" name="Основная тема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Основная тема" id="{66132C4F-7A70-4157-A825-90D10D6EFBC5}" vid="{2AD8F951-C0B3-47EB-9A20-369A86D80E20}"/>
    </a:ext>
  </a:extLst>
</a:theme>
</file>

<file path=ppt/theme/theme3.xml><?xml version="1.0" encoding="utf-8"?>
<a:theme xmlns:a="http://schemas.openxmlformats.org/drawingml/2006/main" name="1_Основная тема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Основная тема" id="{66132C4F-7A70-4157-A825-90D10D6EFBC5}" vid="{2AD8F951-C0B3-47EB-9A20-369A86D80E20}"/>
    </a:ext>
  </a:extLst>
</a:theme>
</file>

<file path=ppt/theme/themeOverride1.xml><?xml version="1.0" encoding="utf-8"?>
<a:themeOverride xmlns:a="http://schemas.openxmlformats.org/drawingml/2006/main">
  <a:clrScheme name="Метрополия">
    <a:dk1>
      <a:sysClr val="windowText" lastClr="000000"/>
    </a:dk1>
    <a:lt1>
      <a:sysClr val="window" lastClr="FFFFFF"/>
    </a:lt1>
    <a:dk2>
      <a:srgbClr val="162F33"/>
    </a:dk2>
    <a:lt2>
      <a:srgbClr val="EAF0E0"/>
    </a:lt2>
    <a:accent1>
      <a:srgbClr val="50B4C8"/>
    </a:accent1>
    <a:accent2>
      <a:srgbClr val="A8B97F"/>
    </a:accent2>
    <a:accent3>
      <a:srgbClr val="9B9256"/>
    </a:accent3>
    <a:accent4>
      <a:srgbClr val="657689"/>
    </a:accent4>
    <a:accent5>
      <a:srgbClr val="7A855D"/>
    </a:accent5>
    <a:accent6>
      <a:srgbClr val="84AC9D"/>
    </a:accent6>
    <a:hlink>
      <a:srgbClr val="2370CD"/>
    </a:hlink>
    <a:folHlink>
      <a:srgbClr val="87758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3286</TotalTime>
  <Words>1085</Words>
  <Application>Microsoft Office PowerPoint</Application>
  <PresentationFormat>Широкоэкранный</PresentationFormat>
  <Paragraphs>259</Paragraphs>
  <Slides>63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63</vt:i4>
      </vt:variant>
    </vt:vector>
  </HeadingPairs>
  <TitlesOfParts>
    <vt:vector size="75" baseType="lpstr">
      <vt:lpstr>Adobe Heiti Std R</vt:lpstr>
      <vt:lpstr>Arial</vt:lpstr>
      <vt:lpstr>Calibri Light</vt:lpstr>
      <vt:lpstr>Corbel</vt:lpstr>
      <vt:lpstr>Segoe UI</vt:lpstr>
      <vt:lpstr>Segoe UI Light</vt:lpstr>
      <vt:lpstr>Segoe UI Semibold</vt:lpstr>
      <vt:lpstr>Wingdings 3</vt:lpstr>
      <vt:lpstr>YouTube Noto</vt:lpstr>
      <vt:lpstr>Тема1</vt:lpstr>
      <vt:lpstr>Основная тема</vt:lpstr>
      <vt:lpstr>1_Основная тема</vt:lpstr>
      <vt:lpstr>Клеверенс  Новые вызовы,  новые возможности</vt:lpstr>
      <vt:lpstr>Государство подкидывает инициатив</vt:lpstr>
      <vt:lpstr>Презентация PowerPoint</vt:lpstr>
      <vt:lpstr>Курьерская доставка 54-ФЗ</vt:lpstr>
      <vt:lpstr>Клеверенс находится в стороне от касс</vt:lpstr>
      <vt:lpstr>«Mobile SMARTS: Курьер»</vt:lpstr>
      <vt:lpstr>О чем это?</vt:lpstr>
      <vt:lpstr>Для кого</vt:lpstr>
      <vt:lpstr>Оценка рынка</vt:lpstr>
      <vt:lpstr>По «Mobile SMARTS: Курьеру» будет отдельная презентация</vt:lpstr>
      <vt:lpstr>Мобильные продажи 54-ФЗ</vt:lpstr>
      <vt:lpstr>Новая старая тема: оплата внутри магазина</vt:lpstr>
      <vt:lpstr>Всё просто</vt:lpstr>
      <vt:lpstr>Для кого</vt:lpstr>
      <vt:lpstr>Вопросы?</vt:lpstr>
      <vt:lpstr>Национальная система маркировки товаров</vt:lpstr>
      <vt:lpstr>Презентация PowerPoint</vt:lpstr>
      <vt:lpstr>Что подпадет?</vt:lpstr>
      <vt:lpstr>Этапы</vt:lpstr>
      <vt:lpstr>Ключевое во всём проекте</vt:lpstr>
      <vt:lpstr>А подробнее?</vt:lpstr>
      <vt:lpstr>Это позволяет</vt:lpstr>
      <vt:lpstr>Презентация PowerPoint</vt:lpstr>
      <vt:lpstr>Цель</vt:lpstr>
      <vt:lpstr>Сроки</vt:lpstr>
      <vt:lpstr>Подробнее</vt:lpstr>
      <vt:lpstr>Виды маркировки</vt:lpstr>
      <vt:lpstr>Масштаб инвестиций</vt:lpstr>
      <vt:lpstr>Маркировка одежды</vt:lpstr>
      <vt:lpstr>Этапы</vt:lpstr>
      <vt:lpstr>Маркировка шуб</vt:lpstr>
      <vt:lpstr>Предварительные результаты</vt:lpstr>
      <vt:lpstr>Клеверенс и маркировка шуб</vt:lpstr>
      <vt:lpstr>Маркировка обуви и изделий из кожи</vt:lpstr>
      <vt:lpstr>Что это будет?</vt:lpstr>
      <vt:lpstr>Презентация PowerPoint</vt:lpstr>
      <vt:lpstr>Презентация PowerPoint</vt:lpstr>
      <vt:lpstr>Оценка рынка</vt:lpstr>
      <vt:lpstr>Клеверенс и маркировка одежды</vt:lpstr>
      <vt:lpstr>Клеверенс и маркировка одежды</vt:lpstr>
      <vt:lpstr>Клеверенс и маркировка одежды</vt:lpstr>
      <vt:lpstr>Вопросы?</vt:lpstr>
      <vt:lpstr>Маркировка лекарственных средств и медицинских изделий</vt:lpstr>
      <vt:lpstr>Презентация PowerPoint</vt:lpstr>
      <vt:lpstr>Что подпадет?</vt:lpstr>
      <vt:lpstr>Кто подпадет?</vt:lpstr>
      <vt:lpstr>Маркируется штрихкодом DataMatrix</vt:lpstr>
      <vt:lpstr>Коробки тоже маркируются!</vt:lpstr>
      <vt:lpstr>Кто маркирует?</vt:lpstr>
      <vt:lpstr>Что будет в штрихкоде</vt:lpstr>
      <vt:lpstr>Специальный знак</vt:lpstr>
      <vt:lpstr>Сроки</vt:lpstr>
      <vt:lpstr>По состоянию на март 2017</vt:lpstr>
      <vt:lpstr>Оценка рынка</vt:lpstr>
      <vt:lpstr>Когда будет сканироваться штрихкод</vt:lpstr>
      <vt:lpstr>Когда будет сканироваться штрихкод</vt:lpstr>
      <vt:lpstr>Клеверенс и маркировка лекарств</vt:lpstr>
      <vt:lpstr>Вопросы?</vt:lpstr>
      <vt:lpstr>Заключение</vt:lpstr>
      <vt:lpstr>Что же предложит Клеверенс?</vt:lpstr>
      <vt:lpstr>Видео-кейсы</vt:lpstr>
      <vt:lpstr>с Клеверенс готовность №1</vt:lpstr>
      <vt:lpstr>Будьте на связи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Современные решения от Клеверенс</dc:title>
  <dc:creator>Учетная запись Майкрософт</dc:creator>
  <cp:lastModifiedBy>Сергей Баженов</cp:lastModifiedBy>
  <cp:revision>135</cp:revision>
  <dcterms:created xsi:type="dcterms:W3CDTF">2015-05-19T15:48:30Z</dcterms:created>
  <dcterms:modified xsi:type="dcterms:W3CDTF">2017-04-19T11:21:59Z</dcterms:modified>
</cp:coreProperties>
</file>